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9" r:id="rId6"/>
    <p:sldId id="263" r:id="rId7"/>
    <p:sldId id="260" r:id="rId8"/>
    <p:sldId id="262" r:id="rId9"/>
    <p:sldId id="261" r:id="rId1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D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63F74-5890-42A0-A044-A0D88FF6B453}" v="1449" dt="2022-11-14T14:17:27.982"/>
    <p1510:client id="{2C9AC046-DE76-49A3-9532-C1F3C37F0564}" v="108" dt="2022-11-15T11:26:37.386"/>
    <p1510:client id="{A1130882-7B3B-48A9-BD12-C8A9375DD6A7}" v="2" dt="2022-11-15T09:41:17.247"/>
    <p1510:client id="{BD74C5EC-80F9-4E64-B51D-859BFC9AEE95}" v="1" dt="2022-11-14T14:24:10.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565" cy="495367"/>
          </a:xfrm>
          <a:prstGeom prst="rect">
            <a:avLst/>
          </a:prstGeom>
        </p:spPr>
        <p:txBody>
          <a:bodyPr vert="horz" lIns="90754" tIns="45377" rIns="90754" bIns="45377" rtlCol="0"/>
          <a:lstStyle>
            <a:lvl1pPr algn="l">
              <a:defRPr sz="1200"/>
            </a:lvl1pPr>
          </a:lstStyle>
          <a:p>
            <a:endParaRPr lang="en-GB"/>
          </a:p>
        </p:txBody>
      </p:sp>
      <p:sp>
        <p:nvSpPr>
          <p:cNvPr id="3" name="Date Placeholder 2"/>
          <p:cNvSpPr>
            <a:spLocks noGrp="1"/>
          </p:cNvSpPr>
          <p:nvPr>
            <p:ph type="dt" idx="1"/>
          </p:nvPr>
        </p:nvSpPr>
        <p:spPr>
          <a:xfrm>
            <a:off x="3814626" y="0"/>
            <a:ext cx="2919565" cy="495367"/>
          </a:xfrm>
          <a:prstGeom prst="rect">
            <a:avLst/>
          </a:prstGeom>
        </p:spPr>
        <p:txBody>
          <a:bodyPr vert="horz" lIns="90754" tIns="45377" rIns="90754" bIns="45377" rtlCol="0"/>
          <a:lstStyle>
            <a:lvl1pPr algn="r">
              <a:defRPr sz="1200"/>
            </a:lvl1pPr>
          </a:lstStyle>
          <a:p>
            <a:fld id="{4017BB27-FB79-4ECA-AF90-FA3B1A94996B}" type="datetimeFigureOut">
              <a:rPr lang="en-GB" smtClean="0"/>
              <a:t>19/01/2024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54" tIns="45377" rIns="90754" bIns="45377" rtlCol="0" anchor="ctr"/>
          <a:lstStyle/>
          <a:p>
            <a:endParaRPr lang="en-GB"/>
          </a:p>
        </p:txBody>
      </p:sp>
      <p:sp>
        <p:nvSpPr>
          <p:cNvPr id="5" name="Notes Placeholder 4"/>
          <p:cNvSpPr>
            <a:spLocks noGrp="1"/>
          </p:cNvSpPr>
          <p:nvPr>
            <p:ph type="body" sz="quarter" idx="3"/>
          </p:nvPr>
        </p:nvSpPr>
        <p:spPr>
          <a:xfrm>
            <a:off x="673262" y="4748578"/>
            <a:ext cx="5389240" cy="3884052"/>
          </a:xfrm>
          <a:prstGeom prst="rect">
            <a:avLst/>
          </a:prstGeom>
        </p:spPr>
        <p:txBody>
          <a:bodyPr vert="horz" lIns="90754" tIns="45377" rIns="90754" bIns="453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0947"/>
            <a:ext cx="2919565" cy="495367"/>
          </a:xfrm>
          <a:prstGeom prst="rect">
            <a:avLst/>
          </a:prstGeom>
        </p:spPr>
        <p:txBody>
          <a:bodyPr vert="horz" lIns="90754" tIns="45377" rIns="90754" bIns="45377" rtlCol="0" anchor="b"/>
          <a:lstStyle>
            <a:lvl1pPr algn="l">
              <a:defRPr sz="1200"/>
            </a:lvl1pPr>
          </a:lstStyle>
          <a:p>
            <a:endParaRPr lang="en-GB"/>
          </a:p>
        </p:txBody>
      </p:sp>
      <p:sp>
        <p:nvSpPr>
          <p:cNvPr id="7" name="Slide Number Placeholder 6"/>
          <p:cNvSpPr>
            <a:spLocks noGrp="1"/>
          </p:cNvSpPr>
          <p:nvPr>
            <p:ph type="sldNum" sz="quarter" idx="5"/>
          </p:nvPr>
        </p:nvSpPr>
        <p:spPr>
          <a:xfrm>
            <a:off x="3814626" y="9370947"/>
            <a:ext cx="2919565" cy="495367"/>
          </a:xfrm>
          <a:prstGeom prst="rect">
            <a:avLst/>
          </a:prstGeom>
        </p:spPr>
        <p:txBody>
          <a:bodyPr vert="horz" lIns="90754" tIns="45377" rIns="90754" bIns="45377" rtlCol="0" anchor="b"/>
          <a:lstStyle>
            <a:lvl1pPr algn="r">
              <a:defRPr sz="1200"/>
            </a:lvl1pPr>
          </a:lstStyle>
          <a:p>
            <a:fld id="{07B23BF6-C3EB-4151-8F86-AD6AE351939D}" type="slidenum">
              <a:rPr lang="en-GB" smtClean="0"/>
              <a:t>‹#›</a:t>
            </a:fld>
            <a:endParaRPr lang="en-GB"/>
          </a:p>
        </p:txBody>
      </p:sp>
    </p:spTree>
    <p:extLst>
      <p:ext uri="{BB962C8B-B14F-4D97-AF65-F5344CB8AC3E}">
        <p14:creationId xmlns:p14="http://schemas.microsoft.com/office/powerpoint/2010/main" val="286157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B23BF6-C3EB-4151-8F86-AD6AE351939D}" type="slidenum">
              <a:rPr lang="en-GB" smtClean="0"/>
              <a:t>4</a:t>
            </a:fld>
            <a:endParaRPr lang="en-GB"/>
          </a:p>
        </p:txBody>
      </p:sp>
    </p:spTree>
    <p:extLst>
      <p:ext uri="{BB962C8B-B14F-4D97-AF65-F5344CB8AC3E}">
        <p14:creationId xmlns:p14="http://schemas.microsoft.com/office/powerpoint/2010/main" val="32178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B23BF6-C3EB-4151-8F86-AD6AE351939D}" type="slidenum">
              <a:rPr lang="en-GB" smtClean="0"/>
              <a:t>5</a:t>
            </a:fld>
            <a:endParaRPr lang="en-GB"/>
          </a:p>
        </p:txBody>
      </p:sp>
    </p:spTree>
    <p:extLst>
      <p:ext uri="{BB962C8B-B14F-4D97-AF65-F5344CB8AC3E}">
        <p14:creationId xmlns:p14="http://schemas.microsoft.com/office/powerpoint/2010/main" val="192369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D644-8EE8-44AD-BBAE-B7D3273D4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8A17A5-26AB-4DE3-92FF-4358FE1C71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BB324D-3EF4-41CA-876A-5650B0B0F3CD}"/>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5" name="Footer Placeholder 4">
            <a:extLst>
              <a:ext uri="{FF2B5EF4-FFF2-40B4-BE49-F238E27FC236}">
                <a16:creationId xmlns:a16="http://schemas.microsoft.com/office/drawing/2014/main" id="{0AD0F2C3-9CE6-4E11-9744-9666215B9B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F6AFC0-7DEC-4634-A908-7E601786CC67}"/>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607227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9382-3269-44F8-9EB6-81CB494BB5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0BAAFF-88CB-404E-BCA3-9D45B829C9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BA2D2-C5CE-45CE-BA38-C65BE29208F1}"/>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5" name="Footer Placeholder 4">
            <a:extLst>
              <a:ext uri="{FF2B5EF4-FFF2-40B4-BE49-F238E27FC236}">
                <a16:creationId xmlns:a16="http://schemas.microsoft.com/office/drawing/2014/main" id="{6A9024FD-24B8-4767-874A-F4CAE9B92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F2248-8994-49AF-AC1B-F1A9EFC3FBC0}"/>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229557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6EF77-F1E2-473E-9452-A864C45540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0F441E-9316-4D62-A71D-AF43119438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C04DD5-016B-4F43-A3FC-84C0F627D3E7}"/>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5" name="Footer Placeholder 4">
            <a:extLst>
              <a:ext uri="{FF2B5EF4-FFF2-40B4-BE49-F238E27FC236}">
                <a16:creationId xmlns:a16="http://schemas.microsoft.com/office/drawing/2014/main" id="{E5906E54-B4D5-4470-B3A9-0DC530A20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FDC83D-3DB5-4AAC-9E18-866281936464}"/>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386016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E65A-B029-4395-AF74-EE0D87279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BE9008-0EB6-40E1-B7AA-2AA39DADDF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8A5364-99C4-43EE-ACA8-164D04FC56FE}"/>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5" name="Footer Placeholder 4">
            <a:extLst>
              <a:ext uri="{FF2B5EF4-FFF2-40B4-BE49-F238E27FC236}">
                <a16:creationId xmlns:a16="http://schemas.microsoft.com/office/drawing/2014/main" id="{6ED96195-20D0-4BF1-BF20-45CA618A62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4FD626-A841-40EA-A6A1-1EE7105447A0}"/>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270217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3FDC-56D3-44DE-8DE2-D5DCE4504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477CDF-24AB-452D-979E-EE11ED6E7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38C487-8FBF-4DB7-9800-3A63B9844AAE}"/>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5" name="Footer Placeholder 4">
            <a:extLst>
              <a:ext uri="{FF2B5EF4-FFF2-40B4-BE49-F238E27FC236}">
                <a16:creationId xmlns:a16="http://schemas.microsoft.com/office/drawing/2014/main" id="{FD9895AF-E9C3-4A79-8DE5-22EF2CEEE0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F6F16-607D-479E-BC97-48DFCB238FCC}"/>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152183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C1BF3-C7A2-4DB2-9F31-4325361008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1AEEB7-B3AC-4CB4-81C3-3FF52CD04A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FC8033-7AEB-43AE-8ADC-8923C45E4E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9D3954-6B59-4E58-A39C-B8E064626F30}"/>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6" name="Footer Placeholder 5">
            <a:extLst>
              <a:ext uri="{FF2B5EF4-FFF2-40B4-BE49-F238E27FC236}">
                <a16:creationId xmlns:a16="http://schemas.microsoft.com/office/drawing/2014/main" id="{72926114-1683-4031-85D4-BC32705B68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6FD86-72C5-4C5E-8B29-7E44FFC74193}"/>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125930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7E13-D2EF-4402-85AC-746D8F43A8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B4FD02-C58D-48CA-A98A-E089997C23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F0DF93-3C32-4D28-9457-6CBB1A3EDD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D793A5-D479-4C77-998F-41A1D488EB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610B02-BBED-43E8-BADB-A423F7C052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D0FAC9-C308-46AB-A0BA-F055770F9243}"/>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8" name="Footer Placeholder 7">
            <a:extLst>
              <a:ext uri="{FF2B5EF4-FFF2-40B4-BE49-F238E27FC236}">
                <a16:creationId xmlns:a16="http://schemas.microsoft.com/office/drawing/2014/main" id="{6CE0C61C-E625-4D7A-AF74-614513460A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D3F81C-A05E-4C23-98F1-3BCF61D34FEE}"/>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378081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3825-3AFA-4E33-B331-DD034AC1FC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7FED05-B4C1-48B0-881C-62551D1394D8}"/>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4" name="Footer Placeholder 3">
            <a:extLst>
              <a:ext uri="{FF2B5EF4-FFF2-40B4-BE49-F238E27FC236}">
                <a16:creationId xmlns:a16="http://schemas.microsoft.com/office/drawing/2014/main" id="{FF4DFD52-59D6-454B-9DAE-2FCF269843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F9D092-F2CE-4882-8626-2078B418B3E7}"/>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133610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6F2A2-4A39-4B05-82B7-36D47E8B6D04}"/>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3" name="Footer Placeholder 2">
            <a:extLst>
              <a:ext uri="{FF2B5EF4-FFF2-40B4-BE49-F238E27FC236}">
                <a16:creationId xmlns:a16="http://schemas.microsoft.com/office/drawing/2014/main" id="{0AC63618-3CA3-4145-BC0F-63C8861A40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A6AA3B-4BDD-4746-8493-0C757520B985}"/>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36026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8A98-1ABA-4770-B879-A7E6BAA80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42AE67-6F64-4625-81CA-CF5E558772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D694E-F010-49B4-9DFD-835D77E4D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8DBAF8-18D4-40A3-A5D4-6CA10139CADD}"/>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6" name="Footer Placeholder 5">
            <a:extLst>
              <a:ext uri="{FF2B5EF4-FFF2-40B4-BE49-F238E27FC236}">
                <a16:creationId xmlns:a16="http://schemas.microsoft.com/office/drawing/2014/main" id="{A09848C8-E00D-404F-86E2-6A7C25D44F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486073-8CCF-4FBC-8561-7A342F8F41A3}"/>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424781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E7EF-60A2-498D-AEA3-4BB1CC5FD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235194-2877-4860-83DD-04F3A32B3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EDCE3B-6A1B-482C-8C62-7BE6E6337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0778F2-A86D-4B15-921A-2CEB1B05809E}"/>
              </a:ext>
            </a:extLst>
          </p:cNvPr>
          <p:cNvSpPr>
            <a:spLocks noGrp="1"/>
          </p:cNvSpPr>
          <p:nvPr>
            <p:ph type="dt" sz="half" idx="10"/>
          </p:nvPr>
        </p:nvSpPr>
        <p:spPr/>
        <p:txBody>
          <a:bodyPr/>
          <a:lstStyle/>
          <a:p>
            <a:fld id="{826659F7-CAAE-4A71-91C9-348322A1D68B}" type="datetimeFigureOut">
              <a:rPr lang="en-GB" smtClean="0"/>
              <a:t>19/01/2024</a:t>
            </a:fld>
            <a:endParaRPr lang="en-GB"/>
          </a:p>
        </p:txBody>
      </p:sp>
      <p:sp>
        <p:nvSpPr>
          <p:cNvPr id="6" name="Footer Placeholder 5">
            <a:extLst>
              <a:ext uri="{FF2B5EF4-FFF2-40B4-BE49-F238E27FC236}">
                <a16:creationId xmlns:a16="http://schemas.microsoft.com/office/drawing/2014/main" id="{E225D97C-A9D1-44AB-8179-1033A5AC9C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813F74-754E-4C8F-9D79-9A35A53A5D33}"/>
              </a:ext>
            </a:extLst>
          </p:cNvPr>
          <p:cNvSpPr>
            <a:spLocks noGrp="1"/>
          </p:cNvSpPr>
          <p:nvPr>
            <p:ph type="sldNum" sz="quarter" idx="12"/>
          </p:nvPr>
        </p:nvSpPr>
        <p:spPr/>
        <p:txBody>
          <a:bodyPr/>
          <a:lstStyle/>
          <a:p>
            <a:fld id="{B49277D8-0EBA-4CE8-A1EA-AA535864696D}" type="slidenum">
              <a:rPr lang="en-GB" smtClean="0"/>
              <a:t>‹#›</a:t>
            </a:fld>
            <a:endParaRPr lang="en-GB"/>
          </a:p>
        </p:txBody>
      </p:sp>
    </p:spTree>
    <p:extLst>
      <p:ext uri="{BB962C8B-B14F-4D97-AF65-F5344CB8AC3E}">
        <p14:creationId xmlns:p14="http://schemas.microsoft.com/office/powerpoint/2010/main" val="339442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ADBE2B-14AE-427B-BFAF-686F5DA4A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035C3-F752-4C2A-A5E9-CC3B5C9EE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9DF8F4-30FB-4A33-A7E5-93C59C8FF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659F7-CAAE-4A71-91C9-348322A1D68B}" type="datetimeFigureOut">
              <a:rPr lang="en-GB" smtClean="0"/>
              <a:t>19/01/2024</a:t>
            </a:fld>
            <a:endParaRPr lang="en-GB"/>
          </a:p>
        </p:txBody>
      </p:sp>
      <p:sp>
        <p:nvSpPr>
          <p:cNvPr id="5" name="Footer Placeholder 4">
            <a:extLst>
              <a:ext uri="{FF2B5EF4-FFF2-40B4-BE49-F238E27FC236}">
                <a16:creationId xmlns:a16="http://schemas.microsoft.com/office/drawing/2014/main" id="{531BF5FF-40FD-466B-A91C-71EBC79926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AA3D33-2B0F-4B4A-B020-B29A92368F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277D8-0EBA-4CE8-A1EA-AA535864696D}" type="slidenum">
              <a:rPr lang="en-GB" smtClean="0"/>
              <a:t>‹#›</a:t>
            </a:fld>
            <a:endParaRPr lang="en-GB"/>
          </a:p>
        </p:txBody>
      </p:sp>
    </p:spTree>
    <p:extLst>
      <p:ext uri="{BB962C8B-B14F-4D97-AF65-F5344CB8AC3E}">
        <p14:creationId xmlns:p14="http://schemas.microsoft.com/office/powerpoint/2010/main" val="346746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thecourtschool.co.uk" TargetMode="External"/><Relationship Id="rId5" Type="http://schemas.openxmlformats.org/officeDocument/2006/relationships/image" Target="../media/image4.jpeg"/><Relationship Id="rId10" Type="http://schemas.openxmlformats.org/officeDocument/2006/relationships/image" Target="../media/image8.jpg"/><Relationship Id="rId4" Type="http://schemas.openxmlformats.org/officeDocument/2006/relationships/image" Target="../media/image3.jpe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013F22A-26A0-C4C5-5A6B-15A30FA4CE6F}"/>
              </a:ext>
            </a:extLst>
          </p:cNvPr>
          <p:cNvSpPr/>
          <p:nvPr/>
        </p:nvSpPr>
        <p:spPr>
          <a:xfrm>
            <a:off x="5109094" y="2730783"/>
            <a:ext cx="4968287" cy="2092582"/>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Rounded Corners 3">
            <a:extLst>
              <a:ext uri="{FF2B5EF4-FFF2-40B4-BE49-F238E27FC236}">
                <a16:creationId xmlns:a16="http://schemas.microsoft.com/office/drawing/2014/main" id="{AB133583-5F00-C437-F16B-8E716B1669D1}"/>
              </a:ext>
            </a:extLst>
          </p:cNvPr>
          <p:cNvSpPr>
            <a:spLocks noGrp="1" noRot="1" noMove="1" noResize="1" noEditPoints="1" noAdjustHandles="1" noChangeArrowheads="1" noChangeShapeType="1"/>
          </p:cNvSpPr>
          <p:nvPr/>
        </p:nvSpPr>
        <p:spPr>
          <a:xfrm>
            <a:off x="3512991" y="5034108"/>
            <a:ext cx="3196612" cy="638180"/>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Rectangle: Rounded Corners 9">
            <a:extLst>
              <a:ext uri="{FF2B5EF4-FFF2-40B4-BE49-F238E27FC236}">
                <a16:creationId xmlns:a16="http://schemas.microsoft.com/office/drawing/2014/main" id="{85AB24B6-65D1-E0D1-EBE8-10AB8E0F3F5C}"/>
              </a:ext>
            </a:extLst>
          </p:cNvPr>
          <p:cNvSpPr/>
          <p:nvPr/>
        </p:nvSpPr>
        <p:spPr>
          <a:xfrm>
            <a:off x="174203" y="77077"/>
            <a:ext cx="9850504" cy="2543179"/>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a:extLst>
              <a:ext uri="{FF2B5EF4-FFF2-40B4-BE49-F238E27FC236}">
                <a16:creationId xmlns:a16="http://schemas.microsoft.com/office/drawing/2014/main" id="{E2DCCC10-C40A-4ADE-9229-3ECD11B942FC}"/>
              </a:ext>
            </a:extLst>
          </p:cNvPr>
          <p:cNvPicPr>
            <a:picLocks noChangeAspect="1"/>
          </p:cNvPicPr>
          <p:nvPr/>
        </p:nvPicPr>
        <p:blipFill rotWithShape="1">
          <a:blip r:embed="rId2">
            <a:extLst>
              <a:ext uri="{28A0092B-C50C-407E-A947-70E740481C1C}">
                <a14:useLocalDpi xmlns:a14="http://schemas.microsoft.com/office/drawing/2010/main" val="0"/>
              </a:ext>
            </a:extLst>
          </a:blip>
          <a:srcRect l="44616" t="27595" r="45902" b="54509"/>
          <a:stretch/>
        </p:blipFill>
        <p:spPr bwMode="auto">
          <a:xfrm>
            <a:off x="8340861" y="528124"/>
            <a:ext cx="1612160" cy="1515610"/>
          </a:xfrm>
          <a:prstGeom prst="rect">
            <a:avLst/>
          </a:prstGeom>
          <a:ln>
            <a:noFill/>
          </a:ln>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38D803E5-502F-4108-8545-26FD8AB8ECA7}"/>
              </a:ext>
            </a:extLst>
          </p:cNvPr>
          <p:cNvSpPr>
            <a:spLocks noGrp="1" noRot="1" noMove="1" noResize="1" noEditPoints="1" noAdjustHandles="1" noChangeArrowheads="1" noChangeShapeType="1"/>
          </p:cNvSpPr>
          <p:nvPr/>
        </p:nvSpPr>
        <p:spPr>
          <a:xfrm>
            <a:off x="180708" y="5029645"/>
            <a:ext cx="2719015" cy="1736329"/>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6" name="Text Box 2">
            <a:extLst>
              <a:ext uri="{FF2B5EF4-FFF2-40B4-BE49-F238E27FC236}">
                <a16:creationId xmlns:a16="http://schemas.microsoft.com/office/drawing/2014/main" id="{3BE2FFCB-F610-4922-B504-99450E3E256F}"/>
              </a:ext>
            </a:extLst>
          </p:cNvPr>
          <p:cNvSpPr txBox="1">
            <a:spLocks noGrp="1" noRot="1" noMove="1" noResize="1" noEditPoints="1" noAdjustHandles="1" noChangeArrowheads="1" noChangeShapeType="1"/>
          </p:cNvSpPr>
          <p:nvPr/>
        </p:nvSpPr>
        <p:spPr bwMode="auto">
          <a:xfrm>
            <a:off x="544051" y="5175937"/>
            <a:ext cx="2005936" cy="1429389"/>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spcAft>
                <a:spcPts val="0"/>
              </a:spcAft>
            </a:pPr>
            <a:r>
              <a:rPr lang="en-GB" sz="1600" b="1" dirty="0">
                <a:effectLst/>
                <a:latin typeface="Arial"/>
                <a:ea typeface="Calibri" panose="020F0502020204030204" pitchFamily="34" charset="0"/>
                <a:cs typeface="Arial"/>
              </a:rPr>
              <a:t>The Court School</a:t>
            </a:r>
            <a:endParaRPr lang="en-US" b="1" dirty="0">
              <a:latin typeface="Arial"/>
              <a:cs typeface="Arial"/>
            </a:endParaRPr>
          </a:p>
          <a:p>
            <a:pPr algn="ctr">
              <a:spcAft>
                <a:spcPts val="0"/>
              </a:spcAft>
            </a:pPr>
            <a:r>
              <a:rPr lang="en-GB" sz="1600" b="1" dirty="0">
                <a:effectLst/>
                <a:latin typeface="Arial"/>
                <a:ea typeface="Calibri" panose="020F0502020204030204" pitchFamily="34" charset="0"/>
                <a:cs typeface="Arial"/>
              </a:rPr>
              <a:t>96a Station Road</a:t>
            </a:r>
          </a:p>
          <a:p>
            <a:pPr algn="ctr">
              <a:spcAft>
                <a:spcPts val="0"/>
              </a:spcAft>
            </a:pPr>
            <a:r>
              <a:rPr lang="en-GB" sz="1600" b="1" dirty="0" err="1">
                <a:effectLst/>
                <a:latin typeface="Arial"/>
                <a:ea typeface="Calibri" panose="020F0502020204030204" pitchFamily="34" charset="0"/>
                <a:cs typeface="Arial"/>
              </a:rPr>
              <a:t>Llanishen</a:t>
            </a:r>
            <a:endParaRPr lang="en-GB" sz="1600" b="1" dirty="0">
              <a:effectLst/>
              <a:latin typeface="Arial"/>
              <a:ea typeface="Calibri" panose="020F0502020204030204" pitchFamily="34" charset="0"/>
              <a:cs typeface="Arial"/>
            </a:endParaRPr>
          </a:p>
          <a:p>
            <a:pPr algn="ctr">
              <a:spcAft>
                <a:spcPts val="0"/>
              </a:spcAft>
            </a:pPr>
            <a:r>
              <a:rPr lang="en-GB" sz="1600" b="1" dirty="0">
                <a:effectLst/>
                <a:latin typeface="Arial"/>
                <a:ea typeface="Calibri" panose="020F0502020204030204" pitchFamily="34" charset="0"/>
                <a:cs typeface="Arial"/>
              </a:rPr>
              <a:t>Cardiff</a:t>
            </a:r>
          </a:p>
          <a:p>
            <a:pPr algn="ctr">
              <a:spcAft>
                <a:spcPts val="0"/>
              </a:spcAft>
            </a:pPr>
            <a:r>
              <a:rPr lang="en-GB" sz="1600" b="1" dirty="0">
                <a:effectLst/>
                <a:latin typeface="Arial"/>
                <a:ea typeface="Calibri" panose="020F0502020204030204" pitchFamily="34" charset="0"/>
                <a:cs typeface="Arial"/>
              </a:rPr>
              <a:t>CF14 5UX</a:t>
            </a:r>
          </a:p>
        </p:txBody>
      </p:sp>
      <p:sp>
        <p:nvSpPr>
          <p:cNvPr id="12" name="Text Box 2">
            <a:extLst>
              <a:ext uri="{FF2B5EF4-FFF2-40B4-BE49-F238E27FC236}">
                <a16:creationId xmlns:a16="http://schemas.microsoft.com/office/drawing/2014/main" id="{61CCFC7D-EEF0-4ABD-B2CC-DC89CE9EB4CE}"/>
              </a:ext>
            </a:extLst>
          </p:cNvPr>
          <p:cNvSpPr txBox="1">
            <a:spLocks noChangeArrowheads="1"/>
          </p:cNvSpPr>
          <p:nvPr/>
        </p:nvSpPr>
        <p:spPr bwMode="auto">
          <a:xfrm>
            <a:off x="3915311" y="5145521"/>
            <a:ext cx="2391102" cy="368165"/>
          </a:xfrm>
          <a:prstGeom prst="rect">
            <a:avLst/>
          </a:prstGeom>
          <a:solidFill>
            <a:schemeClr val="accent4">
              <a:lumMod val="20000"/>
              <a:lumOff val="80000"/>
            </a:schemeClr>
          </a:solidFill>
          <a:ln w="12700" cap="rnd" cmpd="sng" algn="ctr">
            <a:solidFill>
              <a:sysClr val="windowText" lastClr="000000"/>
            </a:solidFill>
            <a:prstDash val="solid"/>
            <a:round/>
            <a:headEnd/>
            <a:tailEnd/>
          </a:ln>
          <a:effectLst/>
        </p:spPr>
        <p:txBody>
          <a:bodyPr rot="0" vert="horz" wrap="square" lIns="91440" tIns="45720" rIns="91440" bIns="45720" anchor="t" anchorCtr="0">
            <a:noAutofit/>
          </a:bodyPr>
          <a:lstStyle/>
          <a:p>
            <a:pPr algn="ctr">
              <a:lnSpc>
                <a:spcPct val="107000"/>
              </a:lnSpc>
              <a:spcAft>
                <a:spcPts val="0"/>
              </a:spcAft>
            </a:pPr>
            <a:r>
              <a:rPr lang="en-GB" sz="1400" b="1" dirty="0">
                <a:effectLst/>
                <a:latin typeface="Arial"/>
                <a:ea typeface="Calibri" panose="020F0502020204030204" pitchFamily="34" charset="0"/>
                <a:cs typeface="Arial"/>
              </a:rPr>
              <a:t>Phone: (029) 20752713</a:t>
            </a:r>
          </a:p>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90CA0C18-3B2E-411D-808B-E06EE364DD09}"/>
              </a:ext>
            </a:extLst>
          </p:cNvPr>
          <p:cNvSpPr/>
          <p:nvPr/>
        </p:nvSpPr>
        <p:spPr>
          <a:xfrm>
            <a:off x="10100981" y="71908"/>
            <a:ext cx="1992328" cy="6598233"/>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Rounded Corners 10">
            <a:extLst>
              <a:ext uri="{FF2B5EF4-FFF2-40B4-BE49-F238E27FC236}">
                <a16:creationId xmlns:a16="http://schemas.microsoft.com/office/drawing/2014/main" id="{7C197B2B-C0C1-433A-890C-D164DE493E0A}"/>
              </a:ext>
            </a:extLst>
          </p:cNvPr>
          <p:cNvSpPr>
            <a:spLocks noGrp="1" noRot="1" noMove="1" noResize="1" noEditPoints="1" noAdjustHandles="1" noChangeArrowheads="1" noChangeShapeType="1"/>
          </p:cNvSpPr>
          <p:nvPr/>
        </p:nvSpPr>
        <p:spPr>
          <a:xfrm>
            <a:off x="169702" y="2730784"/>
            <a:ext cx="4859430" cy="2092582"/>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 Box 2">
            <a:extLst>
              <a:ext uri="{FF2B5EF4-FFF2-40B4-BE49-F238E27FC236}">
                <a16:creationId xmlns:a16="http://schemas.microsoft.com/office/drawing/2014/main" id="{ED7897DA-0EC2-4CC7-B8A5-0F2D404CD853}"/>
              </a:ext>
            </a:extLst>
          </p:cNvPr>
          <p:cNvSpPr txBox="1">
            <a:spLocks noGrp="1" noRot="1" noMove="1" noResize="1" noEditPoints="1" noAdjustHandles="1" noChangeArrowheads="1" noChangeShapeType="1"/>
          </p:cNvSpPr>
          <p:nvPr/>
        </p:nvSpPr>
        <p:spPr bwMode="auto">
          <a:xfrm>
            <a:off x="1863363" y="2926332"/>
            <a:ext cx="2944467" cy="1070631"/>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b="1" dirty="0">
                <a:effectLst/>
                <a:latin typeface="Arial"/>
                <a:ea typeface="Calibri" panose="020F0502020204030204" pitchFamily="34" charset="0"/>
                <a:cs typeface="Arial"/>
              </a:rPr>
              <a:t>Jamyn Beesley</a:t>
            </a:r>
            <a:r>
              <a:rPr lang="en-GB" sz="1600" b="1" dirty="0">
                <a:latin typeface="Arial"/>
                <a:ea typeface="Calibri" panose="020F0502020204030204" pitchFamily="34" charset="0"/>
                <a:cs typeface="Arial"/>
              </a:rPr>
              <a:t> </a:t>
            </a:r>
            <a:endParaRPr lang="en-GB" sz="1400" b="1">
              <a:latin typeface="Arial"/>
              <a:ea typeface="Calibri" panose="020F0502020204030204" pitchFamily="34" charset="0"/>
              <a:cs typeface="Arial"/>
            </a:endParaRPr>
          </a:p>
          <a:p>
            <a:pPr algn="ctr">
              <a:lnSpc>
                <a:spcPct val="107000"/>
              </a:lnSpc>
              <a:spcAft>
                <a:spcPts val="800"/>
              </a:spcAft>
            </a:pPr>
            <a:r>
              <a:rPr lang="en-GB" sz="1600" b="1" dirty="0">
                <a:latin typeface="Arial"/>
                <a:ea typeface="Calibri" panose="020F0502020204030204" pitchFamily="34" charset="0"/>
                <a:cs typeface="Arial"/>
              </a:rPr>
              <a:t> </a:t>
            </a:r>
            <a:r>
              <a:rPr lang="en-GB" sz="1600" b="1" dirty="0">
                <a:effectLst/>
                <a:latin typeface="Arial"/>
                <a:ea typeface="Calibri" panose="020F0502020204030204" pitchFamily="34" charset="0"/>
                <a:cs typeface="Arial"/>
              </a:rPr>
              <a:t>Headteacher</a:t>
            </a:r>
            <a:r>
              <a:rPr lang="en-GB" sz="1600" b="1" dirty="0">
                <a:latin typeface="Arial"/>
                <a:ea typeface="Calibri" panose="020F0502020204030204" pitchFamily="34" charset="0"/>
                <a:cs typeface="Arial"/>
              </a:rPr>
              <a:t> </a:t>
            </a:r>
            <a:endParaRPr lang="en-GB" sz="1400" b="1">
              <a:latin typeface="Arial"/>
              <a:ea typeface="Calibri" panose="020F0502020204030204" pitchFamily="34" charset="0"/>
              <a:cs typeface="Arial"/>
            </a:endParaRPr>
          </a:p>
          <a:p>
            <a:pPr algn="ctr">
              <a:lnSpc>
                <a:spcPct val="107000"/>
              </a:lnSpc>
              <a:spcAft>
                <a:spcPts val="800"/>
              </a:spcAft>
            </a:pPr>
            <a:r>
              <a:rPr lang="en-GB" sz="1600" b="1" dirty="0">
                <a:latin typeface="Arial"/>
                <a:ea typeface="Calibri" panose="020F0502020204030204" pitchFamily="34" charset="0"/>
                <a:cs typeface="Arial"/>
              </a:rPr>
              <a:t>Tel. 07495158404</a:t>
            </a:r>
            <a:endParaRPr lang="en-GB" sz="1400" b="1" dirty="0">
              <a:effectLst/>
              <a:latin typeface="Arial"/>
              <a:ea typeface="Calibri" panose="020F0502020204030204" pitchFamily="34" charset="0"/>
              <a:cs typeface="Arial"/>
            </a:endParaRPr>
          </a:p>
        </p:txBody>
      </p:sp>
      <p:sp>
        <p:nvSpPr>
          <p:cNvPr id="18" name="Text Box 2">
            <a:extLst>
              <a:ext uri="{FF2B5EF4-FFF2-40B4-BE49-F238E27FC236}">
                <a16:creationId xmlns:a16="http://schemas.microsoft.com/office/drawing/2014/main" id="{C4DE8102-FA90-4090-B60D-401BDCFCD01D}"/>
              </a:ext>
            </a:extLst>
          </p:cNvPr>
          <p:cNvSpPr txBox="1">
            <a:spLocks noGrp="1" noRot="1" noMove="1" noResize="1" noEditPoints="1" noAdjustHandles="1" noChangeArrowheads="1" noChangeShapeType="1"/>
          </p:cNvSpPr>
          <p:nvPr/>
        </p:nvSpPr>
        <p:spPr bwMode="auto">
          <a:xfrm>
            <a:off x="5265147" y="2904702"/>
            <a:ext cx="4672574" cy="404248"/>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400" b="1" dirty="0">
                <a:effectLst/>
                <a:latin typeface="Arial"/>
                <a:ea typeface="Calibri" panose="020F0502020204030204" pitchFamily="34" charset="0"/>
                <a:cs typeface="Arial"/>
              </a:rPr>
              <a:t>Ross Fitzpatrick</a:t>
            </a:r>
            <a:r>
              <a:rPr lang="en-GB" sz="1400" b="1" dirty="0">
                <a:latin typeface="Arial"/>
                <a:ea typeface="Calibri" panose="020F0502020204030204" pitchFamily="34" charset="0"/>
                <a:cs typeface="Arial"/>
              </a:rPr>
              <a:t> - </a:t>
            </a:r>
            <a:r>
              <a:rPr lang="en-GB" sz="1400" b="1" dirty="0">
                <a:effectLst/>
                <a:latin typeface="Arial"/>
                <a:ea typeface="Calibri" panose="020F0502020204030204" pitchFamily="34" charset="0"/>
                <a:cs typeface="Arial"/>
              </a:rPr>
              <a:t>Deputy Head.</a:t>
            </a:r>
            <a:r>
              <a:rPr lang="en-GB" sz="1400" b="1" dirty="0">
                <a:latin typeface="Arial"/>
                <a:ea typeface="Calibri" panose="020F0502020204030204" pitchFamily="34" charset="0"/>
                <a:cs typeface="Arial"/>
              </a:rPr>
              <a:t> </a:t>
            </a:r>
            <a:r>
              <a:rPr lang="en-GB" sz="1400" b="1" dirty="0">
                <a:effectLst/>
                <a:latin typeface="Arial"/>
                <a:ea typeface="Calibri" panose="020F0502020204030204" pitchFamily="34" charset="0"/>
                <a:cs typeface="Arial"/>
              </a:rPr>
              <a:t> </a:t>
            </a:r>
            <a:r>
              <a:rPr lang="en-GB" sz="1400" b="1" dirty="0">
                <a:latin typeface="Arial"/>
                <a:ea typeface="Calibri" panose="020F0502020204030204" pitchFamily="34" charset="0"/>
                <a:cs typeface="Arial"/>
              </a:rPr>
              <a:t>07458073270</a:t>
            </a:r>
            <a:endParaRPr lang="en-US" sz="1400" b="1" dirty="0">
              <a:cs typeface="Calibri"/>
            </a:endParaRPr>
          </a:p>
          <a:p>
            <a:pPr>
              <a:lnSpc>
                <a:spcPct val="107000"/>
              </a:lnSpc>
              <a:spcAft>
                <a:spcPts val="800"/>
              </a:spcAft>
            </a:pPr>
            <a:endParaRPr lang="en-GB" sz="1600" dirty="0">
              <a:latin typeface="Arial"/>
              <a:cs typeface="Arial"/>
            </a:endParaRPr>
          </a:p>
        </p:txBody>
      </p:sp>
      <p:sp>
        <p:nvSpPr>
          <p:cNvPr id="19" name="Text Box 2">
            <a:extLst>
              <a:ext uri="{FF2B5EF4-FFF2-40B4-BE49-F238E27FC236}">
                <a16:creationId xmlns:a16="http://schemas.microsoft.com/office/drawing/2014/main" id="{FAF9B68E-464F-4C1D-8B6F-8925103D8FA9}"/>
              </a:ext>
            </a:extLst>
          </p:cNvPr>
          <p:cNvSpPr txBox="1">
            <a:spLocks noChangeArrowheads="1"/>
          </p:cNvSpPr>
          <p:nvPr/>
        </p:nvSpPr>
        <p:spPr bwMode="auto">
          <a:xfrm>
            <a:off x="5241335" y="4141316"/>
            <a:ext cx="4656183" cy="445069"/>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400" b="1" dirty="0">
                <a:effectLst/>
                <a:latin typeface="Arial"/>
                <a:ea typeface="Calibri" panose="020F0502020204030204" pitchFamily="34" charset="0"/>
                <a:cs typeface="Arial"/>
              </a:rPr>
              <a:t>Neil Purcell - Transition Support.</a:t>
            </a:r>
            <a:r>
              <a:rPr lang="en-GB" sz="1400" b="1" dirty="0">
                <a:latin typeface="Arial"/>
                <a:ea typeface="Calibri" panose="020F0502020204030204" pitchFamily="34" charset="0"/>
                <a:cs typeface="Arial"/>
              </a:rPr>
              <a:t> </a:t>
            </a:r>
            <a:r>
              <a:rPr lang="en-GB" sz="1400" b="1" dirty="0">
                <a:effectLst/>
                <a:latin typeface="Arial"/>
                <a:ea typeface="Calibri" panose="020F0502020204030204" pitchFamily="34" charset="0"/>
                <a:cs typeface="Arial"/>
              </a:rPr>
              <a:t> </a:t>
            </a:r>
            <a:r>
              <a:rPr lang="en-GB" sz="1400" b="1" dirty="0">
                <a:latin typeface="Arial"/>
                <a:ea typeface="Calibri" panose="020F0502020204030204" pitchFamily="34" charset="0"/>
                <a:cs typeface="Arial"/>
              </a:rPr>
              <a:t>07458079250</a:t>
            </a:r>
            <a:endParaRPr lang="en-US" b="1" dirty="0"/>
          </a:p>
        </p:txBody>
      </p:sp>
      <p:sp>
        <p:nvSpPr>
          <p:cNvPr id="20" name="Text Box 2">
            <a:extLst>
              <a:ext uri="{FF2B5EF4-FFF2-40B4-BE49-F238E27FC236}">
                <a16:creationId xmlns:a16="http://schemas.microsoft.com/office/drawing/2014/main" id="{0AFDB2CA-9D8C-40C4-A7E3-517499B3C022}"/>
              </a:ext>
            </a:extLst>
          </p:cNvPr>
          <p:cNvSpPr txBox="1">
            <a:spLocks noChangeArrowheads="1"/>
          </p:cNvSpPr>
          <p:nvPr/>
        </p:nvSpPr>
        <p:spPr bwMode="auto">
          <a:xfrm>
            <a:off x="5278755" y="3563799"/>
            <a:ext cx="4656183" cy="431465"/>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400" b="1" dirty="0">
                <a:effectLst/>
                <a:latin typeface="Arial"/>
                <a:ea typeface="Calibri" panose="020F0502020204030204" pitchFamily="34" charset="0"/>
                <a:cs typeface="Arial"/>
              </a:rPr>
              <a:t>Caroline Joy - Deputy Head.</a:t>
            </a:r>
            <a:r>
              <a:rPr lang="en-GB" sz="1400" b="1" dirty="0">
                <a:latin typeface="Arial"/>
                <a:ea typeface="Calibri" panose="020F0502020204030204" pitchFamily="34" charset="0"/>
                <a:cs typeface="Arial"/>
              </a:rPr>
              <a:t> </a:t>
            </a:r>
            <a:r>
              <a:rPr lang="en-GB" sz="1400" b="1" dirty="0">
                <a:effectLst/>
                <a:latin typeface="Arial"/>
                <a:ea typeface="Calibri" panose="020F0502020204030204" pitchFamily="34" charset="0"/>
                <a:cs typeface="Arial"/>
              </a:rPr>
              <a:t> </a:t>
            </a:r>
            <a:r>
              <a:rPr lang="en-GB" sz="1400" b="1" dirty="0">
                <a:latin typeface="Arial"/>
                <a:ea typeface="Calibri" panose="020F0502020204030204" pitchFamily="34" charset="0"/>
                <a:cs typeface="Arial"/>
              </a:rPr>
              <a:t>07458079269</a:t>
            </a:r>
            <a:r>
              <a:rPr lang="en-GB" sz="1600" b="1" dirty="0">
                <a:latin typeface="Arial"/>
                <a:ea typeface="Calibri" panose="020F0502020204030204" pitchFamily="34" charset="0"/>
                <a:cs typeface="Arial"/>
              </a:rPr>
              <a:t> </a:t>
            </a:r>
            <a:endParaRPr lang="en-US" b="1" dirty="0"/>
          </a:p>
        </p:txBody>
      </p:sp>
      <p:grpSp>
        <p:nvGrpSpPr>
          <p:cNvPr id="2" name="Group 1">
            <a:extLst>
              <a:ext uri="{FF2B5EF4-FFF2-40B4-BE49-F238E27FC236}">
                <a16:creationId xmlns:a16="http://schemas.microsoft.com/office/drawing/2014/main" id="{D6B2FDC7-AFB7-456B-AB5F-7840DBB7399C}"/>
              </a:ext>
            </a:extLst>
          </p:cNvPr>
          <p:cNvGrpSpPr>
            <a:grpSpLocks noGrp="1" noUngrp="1" noRot="1" noMove="1" noResize="1"/>
          </p:cNvGrpSpPr>
          <p:nvPr/>
        </p:nvGrpSpPr>
        <p:grpSpPr>
          <a:xfrm>
            <a:off x="3506702" y="5783554"/>
            <a:ext cx="3206023" cy="977303"/>
            <a:chOff x="995679" y="3489209"/>
            <a:chExt cx="2761155" cy="520438"/>
          </a:xfrm>
        </p:grpSpPr>
        <p:sp>
          <p:nvSpPr>
            <p:cNvPr id="16" name="Rectangle: Rounded Corners 15">
              <a:extLst>
                <a:ext uri="{FF2B5EF4-FFF2-40B4-BE49-F238E27FC236}">
                  <a16:creationId xmlns:a16="http://schemas.microsoft.com/office/drawing/2014/main" id="{6A89E58A-26D8-48B2-88F4-03BC2842A916}"/>
                </a:ext>
              </a:extLst>
            </p:cNvPr>
            <p:cNvSpPr>
              <a:spLocks noGrp="1" noRot="1" noMove="1" noResize="1" noEditPoints="1" noAdjustHandles="1" noChangeArrowheads="1" noChangeShapeType="1"/>
            </p:cNvSpPr>
            <p:nvPr/>
          </p:nvSpPr>
          <p:spPr>
            <a:xfrm>
              <a:off x="995679" y="3489209"/>
              <a:ext cx="2761155" cy="520438"/>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Text Box 2">
              <a:extLst>
                <a:ext uri="{FF2B5EF4-FFF2-40B4-BE49-F238E27FC236}">
                  <a16:creationId xmlns:a16="http://schemas.microsoft.com/office/drawing/2014/main" id="{52AAE822-9745-473B-B447-012EA528909B}"/>
                </a:ext>
              </a:extLst>
            </p:cNvPr>
            <p:cNvSpPr txBox="1">
              <a:spLocks noGrp="1" noRot="1" noMove="1" noResize="1" noEditPoints="1" noAdjustHandles="1" noChangeArrowheads="1" noChangeShapeType="1"/>
            </p:cNvSpPr>
            <p:nvPr/>
          </p:nvSpPr>
          <p:spPr bwMode="auto">
            <a:xfrm>
              <a:off x="1116910" y="3564854"/>
              <a:ext cx="2514887" cy="368914"/>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400" b="1" dirty="0">
                  <a:effectLst/>
                  <a:latin typeface="Arial"/>
                  <a:ea typeface="Calibri" panose="020F0502020204030204" pitchFamily="34" charset="0"/>
                  <a:cs typeface="Arial"/>
                </a:rPr>
                <a:t>School Day</a:t>
              </a:r>
              <a:endParaRPr lang="en-GB" b="1" dirty="0">
                <a:latin typeface="Arial"/>
                <a:ea typeface="Calibri" panose="020F0502020204030204" pitchFamily="34" charset="0"/>
                <a:cs typeface="Arial"/>
              </a:endParaRPr>
            </a:p>
            <a:p>
              <a:pPr algn="ctr">
                <a:lnSpc>
                  <a:spcPct val="107000"/>
                </a:lnSpc>
                <a:spcAft>
                  <a:spcPts val="800"/>
                </a:spcAft>
              </a:pPr>
              <a:r>
                <a:rPr lang="en-GB" sz="1400" b="1" dirty="0">
                  <a:latin typeface="Arial"/>
                  <a:ea typeface="Calibri" panose="020F0502020204030204" pitchFamily="34" charset="0"/>
                  <a:cs typeface="Arial"/>
                </a:rPr>
                <a:t> </a:t>
              </a:r>
              <a:r>
                <a:rPr lang="en-GB" sz="1400" b="1" dirty="0">
                  <a:effectLst/>
                  <a:latin typeface="Arial"/>
                  <a:ea typeface="Calibri" panose="020F0502020204030204" pitchFamily="34" charset="0"/>
                  <a:cs typeface="Arial"/>
                </a:rPr>
                <a:t>9:10am to 3:10pm</a:t>
              </a:r>
              <a:endParaRPr lang="en-GB" b="1" dirty="0">
                <a:latin typeface="Arial"/>
                <a:cs typeface="Arial"/>
              </a:endParaRPr>
            </a:p>
          </p:txBody>
        </p:sp>
      </p:grpSp>
      <p:pic>
        <p:nvPicPr>
          <p:cNvPr id="9" name="Picture 8">
            <a:extLst>
              <a:ext uri="{FF2B5EF4-FFF2-40B4-BE49-F238E27FC236}">
                <a16:creationId xmlns:a16="http://schemas.microsoft.com/office/drawing/2014/main" id="{818C2C7A-6813-43A7-9708-1093D53DD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674" y="187858"/>
            <a:ext cx="1712232" cy="1143102"/>
          </a:xfrm>
          <a:prstGeom prst="rect">
            <a:avLst/>
          </a:prstGeom>
          <a:ln>
            <a:solidFill>
              <a:schemeClr val="bg1"/>
            </a:solidFill>
          </a:ln>
        </p:spPr>
      </p:pic>
      <p:pic>
        <p:nvPicPr>
          <p:cNvPr id="24" name="Picture 23">
            <a:extLst>
              <a:ext uri="{FF2B5EF4-FFF2-40B4-BE49-F238E27FC236}">
                <a16:creationId xmlns:a16="http://schemas.microsoft.com/office/drawing/2014/main" id="{EEAF1B27-E6C7-46E1-AC9D-ED5C2F26D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7335" y="5269382"/>
            <a:ext cx="1712232" cy="1143103"/>
          </a:xfrm>
          <a:prstGeom prst="rect">
            <a:avLst/>
          </a:prstGeom>
          <a:ln>
            <a:solidFill>
              <a:schemeClr val="bg1"/>
            </a:solidFill>
          </a:ln>
        </p:spPr>
      </p:pic>
      <p:pic>
        <p:nvPicPr>
          <p:cNvPr id="26" name="Picture 25">
            <a:extLst>
              <a:ext uri="{FF2B5EF4-FFF2-40B4-BE49-F238E27FC236}">
                <a16:creationId xmlns:a16="http://schemas.microsoft.com/office/drawing/2014/main" id="{67C1066D-BD16-4C47-AC80-93063E656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6373" y="1479207"/>
            <a:ext cx="1717226" cy="1146437"/>
          </a:xfrm>
          <a:prstGeom prst="rect">
            <a:avLst/>
          </a:prstGeom>
          <a:ln>
            <a:solidFill>
              <a:schemeClr val="bg1"/>
            </a:solidFill>
          </a:ln>
        </p:spPr>
      </p:pic>
      <p:sp>
        <p:nvSpPr>
          <p:cNvPr id="3" name="Rectangle: Rounded Corners 2">
            <a:extLst>
              <a:ext uri="{FF2B5EF4-FFF2-40B4-BE49-F238E27FC236}">
                <a16:creationId xmlns:a16="http://schemas.microsoft.com/office/drawing/2014/main" id="{C41E8C53-AB6B-3661-F7BE-ABEFCA22859E}"/>
              </a:ext>
            </a:extLst>
          </p:cNvPr>
          <p:cNvSpPr>
            <a:spLocks noGrp="1" noRot="1" noMove="1" noResize="1" noEditPoints="1" noAdjustHandles="1" noChangeArrowheads="1" noChangeShapeType="1"/>
          </p:cNvSpPr>
          <p:nvPr/>
        </p:nvSpPr>
        <p:spPr>
          <a:xfrm>
            <a:off x="7025647" y="5030847"/>
            <a:ext cx="2992507" cy="1726752"/>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Text Box 2">
            <a:extLst>
              <a:ext uri="{FF2B5EF4-FFF2-40B4-BE49-F238E27FC236}">
                <a16:creationId xmlns:a16="http://schemas.microsoft.com/office/drawing/2014/main" id="{FEFFC6BF-2E1F-4BF5-9A0E-CAA79E2E3D84}"/>
              </a:ext>
            </a:extLst>
          </p:cNvPr>
          <p:cNvSpPr txBox="1">
            <a:spLocks noGrp="1" noRot="1" noMove="1" noResize="1" noEditPoints="1" noAdjustHandles="1" noChangeArrowheads="1" noChangeShapeType="1"/>
          </p:cNvSpPr>
          <p:nvPr/>
        </p:nvSpPr>
        <p:spPr bwMode="auto">
          <a:xfrm>
            <a:off x="7130064" y="5194076"/>
            <a:ext cx="2804551" cy="700141"/>
          </a:xfrm>
          <a:prstGeom prst="rect">
            <a:avLst/>
          </a:prstGeom>
          <a:solidFill>
            <a:schemeClr val="accent4">
              <a:lumMod val="20000"/>
              <a:lumOff val="80000"/>
            </a:schemeClr>
          </a:solidFill>
          <a:ln w="9525">
            <a:solidFill>
              <a:srgbClr val="0070C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400" b="1" dirty="0">
                <a:solidFill>
                  <a:srgbClr val="0563C1"/>
                </a:solidFill>
                <a:latin typeface="Arial"/>
                <a:ea typeface="Calibri" panose="020F0502020204030204" pitchFamily="34" charset="0"/>
                <a:cs typeface="Arial"/>
                <a:hlinkClick r:id="rId6"/>
              </a:rPr>
              <a:t>www</a:t>
            </a:r>
            <a:r>
              <a:rPr lang="en-GB" sz="1400" b="1" dirty="0">
                <a:solidFill>
                  <a:srgbClr val="0563C1"/>
                </a:solidFill>
                <a:effectLst/>
                <a:latin typeface="Arial"/>
                <a:ea typeface="Calibri" panose="020F0502020204030204" pitchFamily="34" charset="0"/>
                <a:cs typeface="Arial"/>
                <a:hlinkClick r:id="rId6"/>
              </a:rPr>
              <a:t>.thecourtschool.co.uk</a:t>
            </a:r>
            <a:endParaRPr lang="en-GB" sz="1400" b="1" dirty="0">
              <a:effectLst/>
              <a:latin typeface="Arial"/>
              <a:ea typeface="Calibri" panose="020F0502020204030204" pitchFamily="34" charset="0"/>
              <a:cs typeface="Arial"/>
            </a:endParaRPr>
          </a:p>
          <a:p>
            <a:pPr algn="ctr">
              <a:lnSpc>
                <a:spcPct val="107000"/>
              </a:lnSpc>
              <a:spcAft>
                <a:spcPts val="800"/>
              </a:spcAft>
            </a:pPr>
            <a:r>
              <a:rPr lang="en-GB" sz="1400" b="1" dirty="0">
                <a:latin typeface="Arial"/>
                <a:ea typeface="Calibri" panose="020F0502020204030204" pitchFamily="34" charset="0"/>
                <a:cs typeface="Arial"/>
              </a:rPr>
              <a:t>Twitter/X :</a:t>
            </a:r>
            <a:r>
              <a:rPr lang="en-GB" sz="1400" b="1" dirty="0">
                <a:solidFill>
                  <a:srgbClr val="0563C1"/>
                </a:solidFill>
                <a:latin typeface="Arial"/>
                <a:ea typeface="Calibri" panose="020F0502020204030204" pitchFamily="34" charset="0"/>
                <a:cs typeface="Arial"/>
              </a:rPr>
              <a:t> @courtschool</a:t>
            </a:r>
            <a:endParaRPr lang="en-GB" sz="1400" b="1" dirty="0">
              <a:solidFill>
                <a:srgbClr val="0563C1"/>
              </a:solidFill>
              <a:effectLst/>
              <a:latin typeface="Arial"/>
              <a:ea typeface="Calibri" panose="020F0502020204030204" pitchFamily="34" charset="0"/>
              <a:cs typeface="Arial"/>
            </a:endParaRPr>
          </a:p>
          <a:p>
            <a:pPr algn="ctr">
              <a:lnSpc>
                <a:spcPct val="107000"/>
              </a:lnSpc>
              <a:spcAft>
                <a:spcPts val="800"/>
              </a:spcAft>
            </a:pP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id="{CE1FB4E4-C7A6-429E-A0F8-0F8592FD4FAD}"/>
              </a:ext>
            </a:extLst>
          </p:cNvPr>
          <p:cNvSpPr txBox="1">
            <a:spLocks noGrp="1" noRot="1" noMove="1" noResize="1" noEditPoints="1" noAdjustHandles="1" noChangeArrowheads="1" noChangeShapeType="1"/>
          </p:cNvSpPr>
          <p:nvPr/>
        </p:nvSpPr>
        <p:spPr bwMode="auto">
          <a:xfrm>
            <a:off x="7276274" y="6048640"/>
            <a:ext cx="2391102" cy="566548"/>
          </a:xfrm>
          <a:prstGeom prst="rect">
            <a:avLst/>
          </a:prstGeom>
          <a:solidFill>
            <a:schemeClr val="accent4">
              <a:lumMod val="20000"/>
              <a:lumOff val="80000"/>
            </a:schemeClr>
          </a:solidFill>
          <a:ln w="12700" cap="rnd" cmpd="sng" algn="ctr">
            <a:solidFill>
              <a:sysClr val="windowText" lastClr="000000"/>
            </a:solidFill>
            <a:prstDash val="solid"/>
            <a:round/>
            <a:headEnd/>
            <a:tailEnd/>
          </a:ln>
          <a:effectLst/>
        </p:spPr>
        <p:txBody>
          <a:bodyPr rot="0" vert="horz" wrap="square" lIns="91440" tIns="45720" rIns="91440" bIns="45720" anchor="t" anchorCtr="0">
            <a:noAutofit/>
          </a:bodyPr>
          <a:lstStyle/>
          <a:p>
            <a:pPr algn="ctr">
              <a:lnSpc>
                <a:spcPct val="107000"/>
              </a:lnSpc>
              <a:spcAft>
                <a:spcPts val="0"/>
              </a:spcAft>
            </a:pPr>
            <a:r>
              <a:rPr lang="en-GB" sz="1400" b="1" dirty="0">
                <a:effectLst/>
                <a:latin typeface="Arial"/>
                <a:ea typeface="Calibri" panose="020F0502020204030204" pitchFamily="34" charset="0"/>
                <a:cs typeface="Arial"/>
              </a:rPr>
              <a:t>Email: </a:t>
            </a:r>
            <a:r>
              <a:rPr lang="en-GB" sz="1200" b="1" dirty="0">
                <a:effectLst/>
                <a:latin typeface="Arial"/>
                <a:ea typeface="Calibri" panose="020F0502020204030204" pitchFamily="34" charset="0"/>
                <a:cs typeface="Arial"/>
              </a:rPr>
              <a:t>thecourtsp@cardiff.gov.uk</a:t>
            </a:r>
          </a:p>
          <a:p>
            <a:pPr>
              <a:lnSpc>
                <a:spcPct val="107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42871D-ABDF-4687-B324-293DF1742278}"/>
              </a:ext>
            </a:extLst>
          </p:cNvPr>
          <p:cNvPicPr>
            <a:picLocks noChangeAspect="1"/>
          </p:cNvPicPr>
          <p:nvPr/>
        </p:nvPicPr>
        <p:blipFill rotWithShape="1">
          <a:blip r:embed="rId7">
            <a:extLst>
              <a:ext uri="{28A0092B-C50C-407E-A947-70E740481C1C}">
                <a14:useLocalDpi xmlns:a14="http://schemas.microsoft.com/office/drawing/2010/main" val="0"/>
              </a:ext>
            </a:extLst>
          </a:blip>
          <a:srcRect l="10650" t="28587" r="11936" b="24374"/>
          <a:stretch/>
        </p:blipFill>
        <p:spPr bwMode="auto">
          <a:xfrm>
            <a:off x="2419676" y="185331"/>
            <a:ext cx="5826828" cy="2271933"/>
          </a:xfrm>
          <a:prstGeom prst="rect">
            <a:avLst/>
          </a:prstGeom>
          <a:ln>
            <a:noFill/>
          </a:ln>
          <a:extLst>
            <a:ext uri="{53640926-AAD7-44D8-BBD7-CCE9431645EC}">
              <a14:shadowObscured xmlns:a14="http://schemas.microsoft.com/office/drawing/2010/main"/>
            </a:ext>
          </a:extLst>
        </p:spPr>
      </p:pic>
      <p:pic>
        <p:nvPicPr>
          <p:cNvPr id="23" name="Picture 16">
            <a:extLst>
              <a:ext uri="{FF2B5EF4-FFF2-40B4-BE49-F238E27FC236}">
                <a16:creationId xmlns:a16="http://schemas.microsoft.com/office/drawing/2014/main" id="{A1705603-7EDB-9BBD-A318-196604D1CF67}"/>
              </a:ext>
            </a:extLst>
          </p:cNvPr>
          <p:cNvPicPr>
            <a:picLocks noGrp="1" noRot="1" noChangeAspect="1" noMove="1" noResize="1" noEditPoints="1" noAdjustHandles="1" noChangeArrowheads="1" noChangeShapeType="1" noCrop="1"/>
          </p:cNvPicPr>
          <p:nvPr/>
        </p:nvPicPr>
        <p:blipFill rotWithShape="1">
          <a:blip r:embed="rId8"/>
          <a:srcRect t="4444" r="-493" b="4444"/>
          <a:stretch/>
        </p:blipFill>
        <p:spPr>
          <a:xfrm>
            <a:off x="400049" y="2909206"/>
            <a:ext cx="1240986" cy="1788708"/>
          </a:xfrm>
          <a:prstGeom prst="rect">
            <a:avLst/>
          </a:prstGeom>
        </p:spPr>
      </p:pic>
      <p:pic>
        <p:nvPicPr>
          <p:cNvPr id="29" name="Picture 28">
            <a:extLst>
              <a:ext uri="{FF2B5EF4-FFF2-40B4-BE49-F238E27FC236}">
                <a16:creationId xmlns:a16="http://schemas.microsoft.com/office/drawing/2014/main" id="{DD557455-4261-40EA-993D-1926C42C1CB6}"/>
              </a:ext>
            </a:extLst>
          </p:cNvPr>
          <p:cNvPicPr>
            <a:picLocks noChangeAspect="1"/>
          </p:cNvPicPr>
          <p:nvPr/>
        </p:nvPicPr>
        <p:blipFill rotWithShape="1">
          <a:blip r:embed="rId9">
            <a:extLst>
              <a:ext uri="{28A0092B-C50C-407E-A947-70E740481C1C}">
                <a14:useLocalDpi xmlns:a14="http://schemas.microsoft.com/office/drawing/2010/main" val="0"/>
              </a:ext>
            </a:extLst>
          </a:blip>
          <a:srcRect t="46617" b="6089"/>
          <a:stretch/>
        </p:blipFill>
        <p:spPr>
          <a:xfrm>
            <a:off x="10279436" y="2718776"/>
            <a:ext cx="1668030" cy="1182069"/>
          </a:xfrm>
          <a:prstGeom prst="rect">
            <a:avLst/>
          </a:prstGeom>
          <a:ln>
            <a:solidFill>
              <a:schemeClr val="bg1"/>
            </a:solidFill>
          </a:ln>
        </p:spPr>
      </p:pic>
      <p:pic>
        <p:nvPicPr>
          <p:cNvPr id="31" name="Picture 30">
            <a:extLst>
              <a:ext uri="{FF2B5EF4-FFF2-40B4-BE49-F238E27FC236}">
                <a16:creationId xmlns:a16="http://schemas.microsoft.com/office/drawing/2014/main" id="{3C6E47A0-9DC4-4AA9-82DE-E894A234A7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48870" y="4013562"/>
            <a:ext cx="1712231" cy="1143102"/>
          </a:xfrm>
          <a:prstGeom prst="rect">
            <a:avLst/>
          </a:prstGeom>
          <a:ln>
            <a:solidFill>
              <a:schemeClr val="bg1"/>
            </a:solidFill>
          </a:ln>
        </p:spPr>
      </p:pic>
      <p:sp>
        <p:nvSpPr>
          <p:cNvPr id="22" name="TextBox 21">
            <a:extLst>
              <a:ext uri="{FF2B5EF4-FFF2-40B4-BE49-F238E27FC236}">
                <a16:creationId xmlns:a16="http://schemas.microsoft.com/office/drawing/2014/main" id="{A8BB1E23-C0DD-A00C-AE2A-91AF49030891}"/>
              </a:ext>
            </a:extLst>
          </p:cNvPr>
          <p:cNvSpPr txBox="1"/>
          <p:nvPr/>
        </p:nvSpPr>
        <p:spPr>
          <a:xfrm>
            <a:off x="398860" y="571499"/>
            <a:ext cx="1839514" cy="1477328"/>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a:cs typeface="Calibri"/>
              </a:rPr>
              <a:t>The Court School</a:t>
            </a:r>
            <a:endParaRPr lang="en-US" dirty="0"/>
          </a:p>
          <a:p>
            <a:pPr algn="ctr"/>
            <a:endParaRPr lang="en-US" b="1" dirty="0">
              <a:latin typeface="Arial"/>
              <a:cs typeface="Calibri"/>
            </a:endParaRPr>
          </a:p>
          <a:p>
            <a:pPr algn="ctr"/>
            <a:r>
              <a:rPr lang="en-US" b="1" dirty="0">
                <a:latin typeface="Arial"/>
                <a:cs typeface="Calibri"/>
              </a:rPr>
              <a:t>Prospectus 2023-2024</a:t>
            </a:r>
          </a:p>
        </p:txBody>
      </p:sp>
    </p:spTree>
    <p:extLst>
      <p:ext uri="{BB962C8B-B14F-4D97-AF65-F5344CB8AC3E}">
        <p14:creationId xmlns:p14="http://schemas.microsoft.com/office/powerpoint/2010/main" val="180828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6B4FB-EC1E-44AC-B006-D8F8B5075B9B}"/>
              </a:ext>
            </a:extLst>
          </p:cNvPr>
          <p:cNvSpPr txBox="1"/>
          <p:nvPr/>
        </p:nvSpPr>
        <p:spPr>
          <a:xfrm>
            <a:off x="3996965" y="1102936"/>
            <a:ext cx="1080937" cy="1200329"/>
          </a:xfrm>
          <a:prstGeom prst="rect">
            <a:avLst/>
          </a:prstGeom>
          <a:noFill/>
        </p:spPr>
        <p:txBody>
          <a:bodyPr wrap="none" rtlCol="0">
            <a:spAutoFit/>
          </a:bodyPr>
          <a:lstStyle/>
          <a:p>
            <a:r>
              <a:rPr lang="en-GB"/>
              <a:t>Intro</a:t>
            </a:r>
          </a:p>
          <a:p>
            <a:r>
              <a:rPr lang="en-GB"/>
              <a:t>Values</a:t>
            </a:r>
          </a:p>
          <a:p>
            <a:r>
              <a:rPr lang="en-GB"/>
              <a:t>Uniform</a:t>
            </a:r>
          </a:p>
          <a:p>
            <a:r>
              <a:rPr lang="en-GB"/>
              <a:t>Transport</a:t>
            </a:r>
          </a:p>
        </p:txBody>
      </p:sp>
      <p:sp>
        <p:nvSpPr>
          <p:cNvPr id="3" name="Rectangle: Rounded Corners 2">
            <a:extLst>
              <a:ext uri="{FF2B5EF4-FFF2-40B4-BE49-F238E27FC236}">
                <a16:creationId xmlns:a16="http://schemas.microsoft.com/office/drawing/2014/main" id="{40CAB7B5-F9C5-8343-0367-C70CA47FE047}"/>
              </a:ext>
            </a:extLst>
          </p:cNvPr>
          <p:cNvSpPr/>
          <p:nvPr/>
        </p:nvSpPr>
        <p:spPr>
          <a:xfrm>
            <a:off x="181664" y="127203"/>
            <a:ext cx="11753219" cy="2057175"/>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Rounded Corners 5">
            <a:extLst>
              <a:ext uri="{FF2B5EF4-FFF2-40B4-BE49-F238E27FC236}">
                <a16:creationId xmlns:a16="http://schemas.microsoft.com/office/drawing/2014/main" id="{C1E50787-2C6B-7ECF-FE73-704A370A9D3A}"/>
              </a:ext>
            </a:extLst>
          </p:cNvPr>
          <p:cNvSpPr/>
          <p:nvPr/>
        </p:nvSpPr>
        <p:spPr>
          <a:xfrm>
            <a:off x="6467452" y="2442052"/>
            <a:ext cx="5559588" cy="4289828"/>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Rounded Corners 6">
            <a:extLst>
              <a:ext uri="{FF2B5EF4-FFF2-40B4-BE49-F238E27FC236}">
                <a16:creationId xmlns:a16="http://schemas.microsoft.com/office/drawing/2014/main" id="{22FA9347-220B-DFCD-8E75-AAF54401A33D}"/>
              </a:ext>
            </a:extLst>
          </p:cNvPr>
          <p:cNvSpPr/>
          <p:nvPr/>
        </p:nvSpPr>
        <p:spPr>
          <a:xfrm>
            <a:off x="164960" y="2442052"/>
            <a:ext cx="6174291" cy="4288745"/>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55F4F500-F8E1-8899-A334-A3C47A1375C9}"/>
              </a:ext>
            </a:extLst>
          </p:cNvPr>
          <p:cNvSpPr txBox="1"/>
          <p:nvPr/>
        </p:nvSpPr>
        <p:spPr>
          <a:xfrm>
            <a:off x="585108" y="217071"/>
            <a:ext cx="11062606" cy="1800493"/>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Keep calm – Keep learning</a:t>
            </a:r>
          </a:p>
          <a:p>
            <a:pPr algn="ctr"/>
            <a:endParaRPr lang="en-US" sz="1400" b="1" dirty="0">
              <a:latin typeface="Arial" panose="020B0604020202020204" pitchFamily="34" charset="0"/>
              <a:ea typeface="+mn-lt"/>
              <a:cs typeface="Arial" panose="020B0604020202020204" pitchFamily="34" charset="0"/>
            </a:endParaRPr>
          </a:p>
          <a:p>
            <a:pPr algn="ctr"/>
            <a:r>
              <a:rPr lang="en-US" sz="1300" b="1" dirty="0">
                <a:latin typeface="Arial" panose="020B0604020202020204" pitchFamily="34" charset="0"/>
                <a:ea typeface="+mn-lt"/>
                <a:cs typeface="Arial" panose="020B0604020202020204" pitchFamily="34" charset="0"/>
              </a:rPr>
              <a:t>Here at the Court School everybody is committed to making school a really positive experience for you and your child.   Our experienced staff provide a safe, caring environment which will encourage your child to reach their potential and be able to feel proud of themselves. </a:t>
            </a:r>
          </a:p>
          <a:p>
            <a:pPr algn="ctr"/>
            <a:r>
              <a:rPr lang="en-US" sz="1300" b="1" dirty="0">
                <a:latin typeface="Arial"/>
                <a:ea typeface="+mn-lt"/>
                <a:cs typeface="Arial"/>
              </a:rPr>
              <a:t>The Court School offers a highly nurturing environment for 42 pupils who experience difficulties with social communication and emotional regulation. When our learners present with challenging </a:t>
            </a:r>
            <a:r>
              <a:rPr lang="en-US" sz="1300" b="1" dirty="0" err="1">
                <a:latin typeface="Arial"/>
                <a:ea typeface="+mn-lt"/>
                <a:cs typeface="Arial"/>
              </a:rPr>
              <a:t>behaviours</a:t>
            </a:r>
            <a:r>
              <a:rPr lang="en-US" sz="1300" b="1" dirty="0">
                <a:latin typeface="Arial"/>
                <a:ea typeface="+mn-lt"/>
                <a:cs typeface="Arial"/>
              </a:rPr>
              <a:t> they are always met with trauma informed, </a:t>
            </a:r>
            <a:r>
              <a:rPr lang="en-US" sz="1300" b="1" dirty="0" err="1">
                <a:latin typeface="Arial"/>
                <a:ea typeface="+mn-lt"/>
                <a:cs typeface="Arial"/>
              </a:rPr>
              <a:t>non-judgemental</a:t>
            </a:r>
            <a:r>
              <a:rPr lang="en-US" sz="1300" b="1" dirty="0">
                <a:latin typeface="Arial"/>
                <a:ea typeface="+mn-lt"/>
                <a:cs typeface="Arial"/>
              </a:rPr>
              <a:t> approaches. All our pupils are treated as individuals.</a:t>
            </a:r>
            <a:endParaRPr lang="en-US" sz="1300" b="1" dirty="0">
              <a:latin typeface="Arial" panose="020B0604020202020204" pitchFamily="34" charset="0"/>
              <a:ea typeface="+mn-lt"/>
              <a:cs typeface="Arial" panose="020B0604020202020204" pitchFamily="34" charset="0"/>
            </a:endParaRPr>
          </a:p>
          <a:p>
            <a:pPr algn="ctr"/>
            <a:endParaRPr lang="en-US" sz="1400" b="1" dirty="0">
              <a:cs typeface="Calibri"/>
            </a:endParaRPr>
          </a:p>
        </p:txBody>
      </p:sp>
      <p:sp>
        <p:nvSpPr>
          <p:cNvPr id="10" name="TextBox 9">
            <a:extLst>
              <a:ext uri="{FF2B5EF4-FFF2-40B4-BE49-F238E27FC236}">
                <a16:creationId xmlns:a16="http://schemas.microsoft.com/office/drawing/2014/main" id="{D1A685C4-B4C9-2B89-496A-B4FCF940B18D}"/>
              </a:ext>
            </a:extLst>
          </p:cNvPr>
          <p:cNvSpPr txBox="1"/>
          <p:nvPr/>
        </p:nvSpPr>
        <p:spPr>
          <a:xfrm>
            <a:off x="585107" y="2816678"/>
            <a:ext cx="5333999" cy="3416320"/>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Our core values underpin everything we do here at The Court School.</a:t>
            </a:r>
          </a:p>
          <a:p>
            <a:pPr algn="ctr"/>
            <a:endParaRPr lang="en-US" b="1" dirty="0">
              <a:latin typeface="Arial" panose="020B0604020202020204" pitchFamily="34" charset="0"/>
              <a:cs typeface="Arial" panose="020B0604020202020204" pitchFamily="34" charset="0"/>
            </a:endParaRPr>
          </a:p>
          <a:p>
            <a:pPr marL="285750" indent="-285750" algn="ctr">
              <a:buFont typeface="Arial"/>
              <a:buChar char="•"/>
            </a:pPr>
            <a:r>
              <a:rPr lang="en-US" b="1" dirty="0">
                <a:latin typeface="Arial" panose="020B0604020202020204" pitchFamily="34" charset="0"/>
                <a:cs typeface="Arial" panose="020B0604020202020204" pitchFamily="34" charset="0"/>
              </a:rPr>
              <a:t>Keep everyone safe </a:t>
            </a:r>
          </a:p>
          <a:p>
            <a:pPr marL="285750" indent="-285750" algn="ctr">
              <a:buFont typeface="Arial"/>
              <a:buChar char="•"/>
            </a:pPr>
            <a:r>
              <a:rPr lang="en-US" b="1" dirty="0">
                <a:latin typeface="Arial" panose="020B0604020202020204" pitchFamily="34" charset="0"/>
                <a:cs typeface="Arial" panose="020B0604020202020204" pitchFamily="34" charset="0"/>
              </a:rPr>
              <a:t>Communicate effectively </a:t>
            </a:r>
          </a:p>
          <a:p>
            <a:pPr marL="285750" indent="-285750" algn="ctr">
              <a:buFont typeface="Arial"/>
              <a:buChar char="•"/>
            </a:pPr>
            <a:r>
              <a:rPr lang="en-US" b="1" dirty="0">
                <a:latin typeface="Arial" panose="020B0604020202020204" pitchFamily="34" charset="0"/>
                <a:cs typeface="Arial" panose="020B0604020202020204" pitchFamily="34" charset="0"/>
              </a:rPr>
              <a:t>Stay positive</a:t>
            </a:r>
          </a:p>
          <a:p>
            <a:pPr marL="285750" indent="-285750" algn="ctr">
              <a:buFont typeface="Arial"/>
              <a:buChar char="•"/>
            </a:pPr>
            <a:r>
              <a:rPr lang="en-US" b="1" dirty="0">
                <a:latin typeface="Arial" panose="020B0604020202020204" pitchFamily="34" charset="0"/>
                <a:cs typeface="Arial" panose="020B0604020202020204" pitchFamily="34" charset="0"/>
              </a:rPr>
              <a:t>Be flexible</a:t>
            </a:r>
          </a:p>
          <a:p>
            <a:pPr marL="285750" indent="-285750" algn="ctr">
              <a:buFont typeface="Arial"/>
              <a:buChar char="•"/>
            </a:pPr>
            <a:r>
              <a:rPr lang="en-US" b="1" dirty="0">
                <a:latin typeface="Arial" panose="020B0604020202020204" pitchFamily="34" charset="0"/>
                <a:cs typeface="Arial" panose="020B0604020202020204" pitchFamily="34" charset="0"/>
              </a:rPr>
              <a:t>Respect our differences</a:t>
            </a:r>
          </a:p>
          <a:p>
            <a:pPr marL="285750" indent="-285750" algn="ctr">
              <a:buFont typeface="Arial"/>
              <a:buChar char="•"/>
            </a:pPr>
            <a:r>
              <a:rPr lang="en-US" b="1" dirty="0">
                <a:latin typeface="Arial" panose="020B0604020202020204" pitchFamily="34" charset="0"/>
                <a:cs typeface="Arial" panose="020B0604020202020204" pitchFamily="34" charset="0"/>
              </a:rPr>
              <a:t>Maintain high expectations</a:t>
            </a:r>
          </a:p>
          <a:p>
            <a:pPr marL="285750" indent="-285750" algn="ctr">
              <a:buFont typeface="Arial"/>
              <a:buChar char="•"/>
            </a:pPr>
            <a:endParaRPr lang="en-US" b="1" dirty="0">
              <a:cs typeface="Calibri"/>
            </a:endParaRPr>
          </a:p>
          <a:p>
            <a:pPr marL="285750" indent="-285750" algn="ctr">
              <a:buFont typeface="Arial"/>
              <a:buChar char="•"/>
            </a:pPr>
            <a:endParaRPr lang="en-US" b="1" dirty="0">
              <a:cs typeface="Calibri"/>
            </a:endParaRPr>
          </a:p>
        </p:txBody>
      </p:sp>
      <p:sp>
        <p:nvSpPr>
          <p:cNvPr id="11" name="AutoShape 2">
            <a:extLst>
              <a:ext uri="{FF2B5EF4-FFF2-40B4-BE49-F238E27FC236}">
                <a16:creationId xmlns:a16="http://schemas.microsoft.com/office/drawing/2014/main" id="{AFAD1A4A-FE41-07C1-B4C1-61D3554DE2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a:extLst>
              <a:ext uri="{FF2B5EF4-FFF2-40B4-BE49-F238E27FC236}">
                <a16:creationId xmlns:a16="http://schemas.microsoft.com/office/drawing/2014/main" id="{4C825DBC-061B-DBB4-A177-4F06E2ADA93D}"/>
              </a:ext>
            </a:extLst>
          </p:cNvPr>
          <p:cNvPicPr>
            <a:picLocks noChangeAspect="1"/>
          </p:cNvPicPr>
          <p:nvPr/>
        </p:nvPicPr>
        <p:blipFill>
          <a:blip r:embed="rId2"/>
          <a:stretch>
            <a:fillRect/>
          </a:stretch>
        </p:blipFill>
        <p:spPr>
          <a:xfrm>
            <a:off x="7028530" y="3105188"/>
            <a:ext cx="4437432" cy="2962472"/>
          </a:xfrm>
          <a:prstGeom prst="rect">
            <a:avLst/>
          </a:prstGeom>
        </p:spPr>
      </p:pic>
    </p:spTree>
    <p:extLst>
      <p:ext uri="{BB962C8B-B14F-4D97-AF65-F5344CB8AC3E}">
        <p14:creationId xmlns:p14="http://schemas.microsoft.com/office/powerpoint/2010/main" val="182598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66B4FB-EC1E-44AC-B006-D8F8B5075B9B}"/>
              </a:ext>
            </a:extLst>
          </p:cNvPr>
          <p:cNvSpPr txBox="1"/>
          <p:nvPr/>
        </p:nvSpPr>
        <p:spPr>
          <a:xfrm>
            <a:off x="3996965" y="1102936"/>
            <a:ext cx="1080937" cy="1200329"/>
          </a:xfrm>
          <a:prstGeom prst="rect">
            <a:avLst/>
          </a:prstGeom>
          <a:noFill/>
        </p:spPr>
        <p:txBody>
          <a:bodyPr wrap="none" rtlCol="0">
            <a:spAutoFit/>
          </a:bodyPr>
          <a:lstStyle/>
          <a:p>
            <a:r>
              <a:rPr lang="en-GB"/>
              <a:t>Intro</a:t>
            </a:r>
          </a:p>
          <a:p>
            <a:r>
              <a:rPr lang="en-GB"/>
              <a:t>Values</a:t>
            </a:r>
          </a:p>
          <a:p>
            <a:r>
              <a:rPr lang="en-GB"/>
              <a:t>Uniform</a:t>
            </a:r>
          </a:p>
          <a:p>
            <a:r>
              <a:rPr lang="en-GB"/>
              <a:t>Transport</a:t>
            </a:r>
          </a:p>
        </p:txBody>
      </p:sp>
      <p:sp>
        <p:nvSpPr>
          <p:cNvPr id="3" name="Rectangle: Rounded Corners 2">
            <a:extLst>
              <a:ext uri="{FF2B5EF4-FFF2-40B4-BE49-F238E27FC236}">
                <a16:creationId xmlns:a16="http://schemas.microsoft.com/office/drawing/2014/main" id="{40CAB7B5-F9C5-8343-0367-C70CA47FE047}"/>
              </a:ext>
            </a:extLst>
          </p:cNvPr>
          <p:cNvSpPr/>
          <p:nvPr/>
        </p:nvSpPr>
        <p:spPr>
          <a:xfrm>
            <a:off x="249699" y="165528"/>
            <a:ext cx="11753219" cy="2057175"/>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Rounded Corners 5">
            <a:extLst>
              <a:ext uri="{FF2B5EF4-FFF2-40B4-BE49-F238E27FC236}">
                <a16:creationId xmlns:a16="http://schemas.microsoft.com/office/drawing/2014/main" id="{C1E50787-2C6B-7ECF-FE73-704A370A9D3A}"/>
              </a:ext>
            </a:extLst>
          </p:cNvPr>
          <p:cNvSpPr/>
          <p:nvPr/>
        </p:nvSpPr>
        <p:spPr>
          <a:xfrm>
            <a:off x="6444452" y="2292756"/>
            <a:ext cx="5575575" cy="2410960"/>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Rounded Corners 6">
            <a:extLst>
              <a:ext uri="{FF2B5EF4-FFF2-40B4-BE49-F238E27FC236}">
                <a16:creationId xmlns:a16="http://schemas.microsoft.com/office/drawing/2014/main" id="{22FA9347-220B-DFCD-8E75-AAF54401A33D}"/>
              </a:ext>
            </a:extLst>
          </p:cNvPr>
          <p:cNvSpPr/>
          <p:nvPr/>
        </p:nvSpPr>
        <p:spPr>
          <a:xfrm>
            <a:off x="181663" y="2304348"/>
            <a:ext cx="6174291" cy="4288745"/>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Rounded Corners 7">
            <a:extLst>
              <a:ext uri="{FF2B5EF4-FFF2-40B4-BE49-F238E27FC236}">
                <a16:creationId xmlns:a16="http://schemas.microsoft.com/office/drawing/2014/main" id="{2F6BF924-1027-79B4-3074-5C404463DA4C}"/>
              </a:ext>
            </a:extLst>
          </p:cNvPr>
          <p:cNvSpPr/>
          <p:nvPr/>
        </p:nvSpPr>
        <p:spPr>
          <a:xfrm>
            <a:off x="6508986" y="4773770"/>
            <a:ext cx="5575575" cy="1880282"/>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TextBox 1">
            <a:extLst>
              <a:ext uri="{FF2B5EF4-FFF2-40B4-BE49-F238E27FC236}">
                <a16:creationId xmlns:a16="http://schemas.microsoft.com/office/drawing/2014/main" id="{D8BEFF29-DB84-768A-C65D-73AEC8343C74}"/>
              </a:ext>
            </a:extLst>
          </p:cNvPr>
          <p:cNvSpPr txBox="1"/>
          <p:nvPr/>
        </p:nvSpPr>
        <p:spPr>
          <a:xfrm>
            <a:off x="7109732" y="2530241"/>
            <a:ext cx="4429125" cy="1969770"/>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panose="020B0604020202020204" pitchFamily="34" charset="0"/>
                <a:cs typeface="Arial" panose="020B0604020202020204" pitchFamily="34" charset="0"/>
              </a:rPr>
              <a:t>Uniform </a:t>
            </a:r>
            <a:endParaRPr lang="en-US" dirty="0">
              <a:latin typeface="Arial" panose="020B0604020202020204" pitchFamily="34" charset="0"/>
              <a:cs typeface="Arial" panose="020B0604020202020204" pitchFamily="34" charset="0"/>
            </a:endParaRPr>
          </a:p>
          <a:p>
            <a:pPr algn="ctr"/>
            <a:r>
              <a:rPr lang="en-US" sz="1300" b="1" dirty="0">
                <a:latin typeface="Arial" panose="020B0604020202020204" pitchFamily="34" charset="0"/>
                <a:cs typeface="Arial" panose="020B0604020202020204" pitchFamily="34" charset="0"/>
              </a:rPr>
              <a:t>We understand that for some learners school uniform is very uncomfortable. The only uniform we encourage our learners to wear is a navy jumper or hoodie with our logo. </a:t>
            </a:r>
          </a:p>
          <a:p>
            <a:pPr algn="ctr"/>
            <a:r>
              <a:rPr lang="en-US" sz="1300" b="1" dirty="0">
                <a:latin typeface="Arial" panose="020B0604020202020204" pitchFamily="34" charset="0"/>
                <a:cs typeface="Arial" panose="020B0604020202020204" pitchFamily="34" charset="0"/>
              </a:rPr>
              <a:t>All learners receive two items of school uniform for free when they join our school. If you need any more jumpers or hoodies these are available to buy from the school office. </a:t>
            </a:r>
          </a:p>
        </p:txBody>
      </p:sp>
      <p:sp>
        <p:nvSpPr>
          <p:cNvPr id="5" name="TextBox 4">
            <a:extLst>
              <a:ext uri="{FF2B5EF4-FFF2-40B4-BE49-F238E27FC236}">
                <a16:creationId xmlns:a16="http://schemas.microsoft.com/office/drawing/2014/main" id="{362B4E48-36BE-78C8-7942-7874438E9A85}"/>
              </a:ext>
            </a:extLst>
          </p:cNvPr>
          <p:cNvSpPr txBox="1"/>
          <p:nvPr/>
        </p:nvSpPr>
        <p:spPr>
          <a:xfrm>
            <a:off x="7097304" y="4941201"/>
            <a:ext cx="4510766" cy="1569660"/>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panose="020B0604020202020204" pitchFamily="34" charset="0"/>
                <a:cs typeface="Arial" panose="020B0604020202020204" pitchFamily="34" charset="0"/>
              </a:rPr>
              <a:t>Transport</a:t>
            </a:r>
          </a:p>
          <a:p>
            <a:pPr algn="ctr"/>
            <a:r>
              <a:rPr lang="en-US" sz="1300" b="1" dirty="0">
                <a:latin typeface="Arial" panose="020B0604020202020204" pitchFamily="34" charset="0"/>
                <a:cs typeface="Arial" panose="020B0604020202020204" pitchFamily="34" charset="0"/>
              </a:rPr>
              <a:t>Pupils at The Court School are entitled to home to school transport. This is </a:t>
            </a:r>
            <a:r>
              <a:rPr lang="en-US" sz="1300" b="1" dirty="0" err="1">
                <a:latin typeface="Arial" panose="020B0604020202020204" pitchFamily="34" charset="0"/>
                <a:cs typeface="Arial" panose="020B0604020202020204" pitchFamily="34" charset="0"/>
              </a:rPr>
              <a:t>organised</a:t>
            </a:r>
            <a:r>
              <a:rPr lang="en-US" sz="1300" b="1" dirty="0">
                <a:latin typeface="Arial" panose="020B0604020202020204" pitchFamily="34" charset="0"/>
                <a:cs typeface="Arial" panose="020B0604020202020204" pitchFamily="34" charset="0"/>
              </a:rPr>
              <a:t> by the local authority who's number is 029 20872942. Any parent or </a:t>
            </a:r>
            <a:r>
              <a:rPr lang="en-US" sz="1300" b="1" dirty="0" err="1">
                <a:latin typeface="Arial" panose="020B0604020202020204" pitchFamily="34" charset="0"/>
                <a:cs typeface="Arial" panose="020B0604020202020204" pitchFamily="34" charset="0"/>
              </a:rPr>
              <a:t>carer</a:t>
            </a:r>
            <a:r>
              <a:rPr lang="en-US" sz="1300" b="1" dirty="0">
                <a:latin typeface="Arial" panose="020B0604020202020204" pitchFamily="34" charset="0"/>
                <a:cs typeface="Arial" panose="020B0604020202020204" pitchFamily="34" charset="0"/>
              </a:rPr>
              <a:t> wishing to transport their child to school is entitled to claim back the mileage. Please speak to the school if you wish to do this. </a:t>
            </a:r>
          </a:p>
        </p:txBody>
      </p:sp>
      <p:sp>
        <p:nvSpPr>
          <p:cNvPr id="12" name="TextBox 11">
            <a:extLst>
              <a:ext uri="{FF2B5EF4-FFF2-40B4-BE49-F238E27FC236}">
                <a16:creationId xmlns:a16="http://schemas.microsoft.com/office/drawing/2014/main" id="{163448DF-DB11-AB05-1B01-77A9A6E319BE}"/>
              </a:ext>
            </a:extLst>
          </p:cNvPr>
          <p:cNvSpPr txBox="1"/>
          <p:nvPr/>
        </p:nvSpPr>
        <p:spPr>
          <a:xfrm>
            <a:off x="869705" y="386202"/>
            <a:ext cx="10452590" cy="1615827"/>
          </a:xfrm>
          <a:prstGeom prst="rect">
            <a:avLst/>
          </a:prstGeom>
          <a:solidFill>
            <a:schemeClr val="accent4">
              <a:lumMod val="20000"/>
              <a:lumOff val="80000"/>
            </a:schemeClr>
          </a:solidFill>
        </p:spPr>
        <p:txBody>
          <a:bodyPr wrap="square" rtlCol="0">
            <a:spAutoFit/>
          </a:bodyPr>
          <a:lstStyle/>
          <a:p>
            <a:pPr algn="ctr"/>
            <a:r>
              <a:rPr lang="en-GB" b="1" dirty="0">
                <a:latin typeface="Arial" panose="020B0604020202020204" pitchFamily="34" charset="0"/>
                <a:cs typeface="Arial" panose="020B0604020202020204" pitchFamily="34" charset="0"/>
              </a:rPr>
              <a:t>Communication </a:t>
            </a:r>
          </a:p>
          <a:p>
            <a:pPr algn="ctr"/>
            <a:endParaRPr lang="en-GB" sz="1600" b="1" dirty="0">
              <a:latin typeface="Arial" panose="020B0604020202020204" pitchFamily="34" charset="0"/>
              <a:cs typeface="Arial" panose="020B0604020202020204" pitchFamily="34" charset="0"/>
            </a:endParaRPr>
          </a:p>
          <a:p>
            <a:pPr algn="ctr"/>
            <a:r>
              <a:rPr lang="en-GB" sz="1300" b="1" dirty="0">
                <a:latin typeface="Arial" panose="020B0604020202020204" pitchFamily="34" charset="0"/>
                <a:cs typeface="Arial" panose="020B0604020202020204" pitchFamily="34" charset="0"/>
              </a:rPr>
              <a:t>At the Court School we know how important our relationship with parents and carers is. We work hard to make sure that you feel included in your child’s care and education. Staff in your child’s class will contact you regularly to let you know how they’re getting on. </a:t>
            </a:r>
          </a:p>
          <a:p>
            <a:pPr algn="ctr"/>
            <a:r>
              <a:rPr lang="en-GB" sz="1300" b="1" dirty="0">
                <a:latin typeface="Arial" panose="020B0604020202020204" pitchFamily="34" charset="0"/>
                <a:cs typeface="Arial" panose="020B0604020202020204" pitchFamily="34" charset="0"/>
              </a:rPr>
              <a:t>Please feel free to contact them via text, WhatsApp or a phone call with any concerns or information you wish to share. Staff will always remain supportive and non-judgemental.</a:t>
            </a:r>
          </a:p>
        </p:txBody>
      </p:sp>
      <p:pic>
        <p:nvPicPr>
          <p:cNvPr id="16" name="Picture 15">
            <a:extLst>
              <a:ext uri="{FF2B5EF4-FFF2-40B4-BE49-F238E27FC236}">
                <a16:creationId xmlns:a16="http://schemas.microsoft.com/office/drawing/2014/main" id="{654AC99B-8F3C-4DDE-8543-3AE86C341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11" y="2576806"/>
            <a:ext cx="3185857" cy="2126909"/>
          </a:xfrm>
          <a:prstGeom prst="rect">
            <a:avLst/>
          </a:prstGeom>
        </p:spPr>
      </p:pic>
      <p:pic>
        <p:nvPicPr>
          <p:cNvPr id="14" name="Picture 13">
            <a:extLst>
              <a:ext uri="{FF2B5EF4-FFF2-40B4-BE49-F238E27FC236}">
                <a16:creationId xmlns:a16="http://schemas.microsoft.com/office/drawing/2014/main" id="{E9856F2A-AE89-4001-B1E1-4308859A9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188" y="3835625"/>
            <a:ext cx="3416812" cy="2281096"/>
          </a:xfrm>
          <a:prstGeom prst="rect">
            <a:avLst/>
          </a:prstGeom>
        </p:spPr>
      </p:pic>
    </p:spTree>
    <p:extLst>
      <p:ext uri="{BB962C8B-B14F-4D97-AF65-F5344CB8AC3E}">
        <p14:creationId xmlns:p14="http://schemas.microsoft.com/office/powerpoint/2010/main" val="4809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831EC579-CDE1-BBC0-EE39-BADB112C7DEC}"/>
              </a:ext>
            </a:extLst>
          </p:cNvPr>
          <p:cNvSpPr/>
          <p:nvPr/>
        </p:nvSpPr>
        <p:spPr>
          <a:xfrm>
            <a:off x="6587241" y="157371"/>
            <a:ext cx="5367207" cy="1877177"/>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Rounded Corners 2">
            <a:extLst>
              <a:ext uri="{FF2B5EF4-FFF2-40B4-BE49-F238E27FC236}">
                <a16:creationId xmlns:a16="http://schemas.microsoft.com/office/drawing/2014/main" id="{E392642B-4D9F-2D5A-0A7C-C2E4A6B6CDBE}"/>
              </a:ext>
            </a:extLst>
          </p:cNvPr>
          <p:cNvSpPr/>
          <p:nvPr/>
        </p:nvSpPr>
        <p:spPr>
          <a:xfrm>
            <a:off x="6584213" y="2306808"/>
            <a:ext cx="5368216" cy="4249459"/>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7" name="Rectangle: Rounded Corners 26">
            <a:extLst>
              <a:ext uri="{FF2B5EF4-FFF2-40B4-BE49-F238E27FC236}">
                <a16:creationId xmlns:a16="http://schemas.microsoft.com/office/drawing/2014/main" id="{D5890E7F-C990-486D-AD8E-8E2143CDE2DF}"/>
              </a:ext>
            </a:extLst>
          </p:cNvPr>
          <p:cNvSpPr/>
          <p:nvPr/>
        </p:nvSpPr>
        <p:spPr>
          <a:xfrm>
            <a:off x="123307" y="152237"/>
            <a:ext cx="6135340" cy="6574746"/>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 name="TextBox 3">
            <a:extLst>
              <a:ext uri="{FF2B5EF4-FFF2-40B4-BE49-F238E27FC236}">
                <a16:creationId xmlns:a16="http://schemas.microsoft.com/office/drawing/2014/main" id="{E866B4FB-EC1E-44AC-B006-D8F8B5075B9B}"/>
              </a:ext>
            </a:extLst>
          </p:cNvPr>
          <p:cNvSpPr txBox="1"/>
          <p:nvPr/>
        </p:nvSpPr>
        <p:spPr>
          <a:xfrm>
            <a:off x="-4258670" y="4220655"/>
            <a:ext cx="3724289" cy="923330"/>
          </a:xfrm>
          <a:prstGeom prst="rect">
            <a:avLst/>
          </a:prstGeom>
          <a:noFill/>
        </p:spPr>
        <p:txBody>
          <a:bodyPr wrap="none" rtlCol="0">
            <a:spAutoFit/>
          </a:bodyPr>
          <a:lstStyle/>
          <a:p>
            <a:r>
              <a:rPr lang="en-GB" dirty="0"/>
              <a:t>Curriculum (Core Purpose </a:t>
            </a:r>
            <a:r>
              <a:rPr lang="en-GB" dirty="0" err="1"/>
              <a:t>Charactrs</a:t>
            </a:r>
            <a:r>
              <a:rPr lang="en-GB" dirty="0"/>
              <a:t>)</a:t>
            </a:r>
          </a:p>
          <a:p>
            <a:r>
              <a:rPr lang="en-GB" dirty="0"/>
              <a:t>Classes (teachers and class phone)</a:t>
            </a:r>
          </a:p>
          <a:p>
            <a:endParaRPr lang="en-GB" dirty="0"/>
          </a:p>
        </p:txBody>
      </p:sp>
      <p:sp>
        <p:nvSpPr>
          <p:cNvPr id="6" name="Text Box 2">
            <a:extLst>
              <a:ext uri="{FF2B5EF4-FFF2-40B4-BE49-F238E27FC236}">
                <a16:creationId xmlns:a16="http://schemas.microsoft.com/office/drawing/2014/main" id="{C9F22989-C79D-4985-A5F8-2CAE5E767A28}"/>
              </a:ext>
            </a:extLst>
          </p:cNvPr>
          <p:cNvSpPr txBox="1">
            <a:spLocks noChangeArrowheads="1"/>
          </p:cNvSpPr>
          <p:nvPr/>
        </p:nvSpPr>
        <p:spPr bwMode="auto">
          <a:xfrm>
            <a:off x="2557328" y="377273"/>
            <a:ext cx="1631950" cy="324179"/>
          </a:xfrm>
          <a:prstGeom prst="rect">
            <a:avLst/>
          </a:prstGeom>
          <a:solidFill>
            <a:schemeClr val="accent4">
              <a:lumMod val="20000"/>
              <a:lumOff val="80000"/>
            </a:schemeClr>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dirty="0">
                <a:effectLst/>
                <a:latin typeface="Arial Black" panose="020B0A04020102020204" pitchFamily="34" charset="0"/>
                <a:ea typeface="Calibri" panose="020F0502020204030204" pitchFamily="34" charset="0"/>
                <a:cs typeface="Arial" panose="020B0604020202020204" pitchFamily="34" charset="0"/>
              </a:rPr>
              <a:t>Our Classes</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7" name="Group 6">
            <a:extLst>
              <a:ext uri="{FF2B5EF4-FFF2-40B4-BE49-F238E27FC236}">
                <a16:creationId xmlns:a16="http://schemas.microsoft.com/office/drawing/2014/main" id="{1DBACC29-D04C-4B7F-B8E3-1770D9284778}"/>
              </a:ext>
            </a:extLst>
          </p:cNvPr>
          <p:cNvGrpSpPr/>
          <p:nvPr/>
        </p:nvGrpSpPr>
        <p:grpSpPr>
          <a:xfrm>
            <a:off x="356974" y="758718"/>
            <a:ext cx="3355094" cy="1001223"/>
            <a:chOff x="5033805" y="554345"/>
            <a:chExt cx="3355094" cy="1038325"/>
          </a:xfrm>
        </p:grpSpPr>
        <p:pic>
          <p:nvPicPr>
            <p:cNvPr id="23" name="Picture 22">
              <a:extLst>
                <a:ext uri="{FF2B5EF4-FFF2-40B4-BE49-F238E27FC236}">
                  <a16:creationId xmlns:a16="http://schemas.microsoft.com/office/drawing/2014/main" id="{70F9A56D-5597-4A0C-94B1-C8D4AE8DD295}"/>
                </a:ext>
              </a:extLst>
            </p:cNvPr>
            <p:cNvPicPr/>
            <p:nvPr/>
          </p:nvPicPr>
          <p:blipFill rotWithShape="1">
            <a:blip r:embed="rId3">
              <a:extLst>
                <a:ext uri="{28A0092B-C50C-407E-A947-70E740481C1C}">
                  <a14:useLocalDpi xmlns:a14="http://schemas.microsoft.com/office/drawing/2010/main" val="0"/>
                </a:ext>
              </a:extLst>
            </a:blip>
            <a:srcRect l="71142" t="35792" r="18255" b="44440"/>
            <a:stretch/>
          </p:blipFill>
          <p:spPr bwMode="auto">
            <a:xfrm>
              <a:off x="7499899" y="660806"/>
              <a:ext cx="889000" cy="931864"/>
            </a:xfrm>
            <a:prstGeom prst="rect">
              <a:avLst/>
            </a:prstGeom>
            <a:ln>
              <a:noFill/>
            </a:ln>
            <a:extLst>
              <a:ext uri="{53640926-AAD7-44D8-BBD7-CCE9431645EC}">
                <a14:shadowObscured xmlns:a14="http://schemas.microsoft.com/office/drawing/2010/main"/>
              </a:ext>
            </a:extLst>
          </p:spPr>
        </p:pic>
        <p:sp>
          <p:nvSpPr>
            <p:cNvPr id="24" name="Text Box 2">
              <a:extLst>
                <a:ext uri="{FF2B5EF4-FFF2-40B4-BE49-F238E27FC236}">
                  <a16:creationId xmlns:a16="http://schemas.microsoft.com/office/drawing/2014/main" id="{7CF635C5-17BA-4DE3-8CB3-B25DF97D46A1}"/>
                </a:ext>
              </a:extLst>
            </p:cNvPr>
            <p:cNvSpPr txBox="1">
              <a:spLocks noChangeArrowheads="1"/>
            </p:cNvSpPr>
            <p:nvPr/>
          </p:nvSpPr>
          <p:spPr bwMode="auto">
            <a:xfrm>
              <a:off x="5033805" y="554345"/>
              <a:ext cx="2392678" cy="943928"/>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Dosbarth Broga</a:t>
              </a:r>
            </a:p>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Class Teacher: Mr Perkins</a:t>
              </a:r>
            </a:p>
            <a:p>
              <a:pPr>
                <a:lnSpc>
                  <a:spcPct val="107000"/>
                </a:lnSpc>
                <a:spcAft>
                  <a:spcPts val="800"/>
                </a:spcAft>
              </a:pPr>
              <a:r>
                <a:rPr lang="en-GB" sz="1300" b="1" dirty="0">
                  <a:latin typeface="Arial" panose="020B0604020202020204" pitchFamily="34" charset="0"/>
                  <a:ea typeface="Calibri" panose="020F0502020204030204" pitchFamily="34" charset="0"/>
                  <a:cs typeface="Arial" panose="020B0604020202020204" pitchFamily="34" charset="0"/>
                </a:rPr>
                <a:t>Phone: 07458073357</a:t>
              </a:r>
              <a:endParaRPr lang="en-GB" sz="1300" b="1"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A715798B-B03B-410F-A21A-E944BD5F68DB}"/>
              </a:ext>
            </a:extLst>
          </p:cNvPr>
          <p:cNvGrpSpPr/>
          <p:nvPr/>
        </p:nvGrpSpPr>
        <p:grpSpPr>
          <a:xfrm>
            <a:off x="362258" y="1683902"/>
            <a:ext cx="3325777" cy="1045940"/>
            <a:chOff x="6412852" y="1541731"/>
            <a:chExt cx="3325777" cy="1084700"/>
          </a:xfrm>
        </p:grpSpPr>
        <p:pic>
          <p:nvPicPr>
            <p:cNvPr id="21" name="Picture 20">
              <a:extLst>
                <a:ext uri="{FF2B5EF4-FFF2-40B4-BE49-F238E27FC236}">
                  <a16:creationId xmlns:a16="http://schemas.microsoft.com/office/drawing/2014/main" id="{25FA4A41-02C1-4C5D-98BD-BC6C43912230}"/>
                </a:ext>
              </a:extLst>
            </p:cNvPr>
            <p:cNvPicPr/>
            <p:nvPr/>
          </p:nvPicPr>
          <p:blipFill rotWithShape="1">
            <a:blip r:embed="rId3">
              <a:extLst>
                <a:ext uri="{28A0092B-C50C-407E-A947-70E740481C1C}">
                  <a14:useLocalDpi xmlns:a14="http://schemas.microsoft.com/office/drawing/2010/main" val="0"/>
                </a:ext>
              </a:extLst>
            </a:blip>
            <a:srcRect l="30520" t="36301" r="59378" b="44460"/>
            <a:stretch/>
          </p:blipFill>
          <p:spPr bwMode="auto">
            <a:xfrm>
              <a:off x="8843279" y="1667263"/>
              <a:ext cx="895350" cy="959168"/>
            </a:xfrm>
            <a:prstGeom prst="rect">
              <a:avLst/>
            </a:prstGeom>
            <a:ln>
              <a:noFill/>
            </a:ln>
            <a:extLst>
              <a:ext uri="{53640926-AAD7-44D8-BBD7-CCE9431645EC}">
                <a14:shadowObscured xmlns:a14="http://schemas.microsoft.com/office/drawing/2010/main"/>
              </a:ext>
            </a:extLst>
          </p:spPr>
        </p:pic>
        <p:sp>
          <p:nvSpPr>
            <p:cNvPr id="22" name="Text Box 2">
              <a:extLst>
                <a:ext uri="{FF2B5EF4-FFF2-40B4-BE49-F238E27FC236}">
                  <a16:creationId xmlns:a16="http://schemas.microsoft.com/office/drawing/2014/main" id="{A915AFD2-E3CD-4A1B-B5AD-08C0081D92B1}"/>
                </a:ext>
              </a:extLst>
            </p:cNvPr>
            <p:cNvSpPr txBox="1">
              <a:spLocks noChangeArrowheads="1"/>
            </p:cNvSpPr>
            <p:nvPr/>
          </p:nvSpPr>
          <p:spPr bwMode="auto">
            <a:xfrm>
              <a:off x="6412852" y="1541731"/>
              <a:ext cx="2392679" cy="943928"/>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Dosbarth </a:t>
              </a:r>
              <a:r>
                <a:rPr lang="en-GB" sz="1300" b="1" dirty="0" err="1">
                  <a:effectLst/>
                  <a:latin typeface="Arial" panose="020B0604020202020204" pitchFamily="34" charset="0"/>
                  <a:ea typeface="Calibri" panose="020F0502020204030204" pitchFamily="34" charset="0"/>
                  <a:cs typeface="Arial" panose="020B0604020202020204" pitchFamily="34" charset="0"/>
                </a:rPr>
                <a:t>Cadno</a:t>
              </a:r>
              <a:endParaRPr lang="en-GB"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Class Teacher: Miss Lewis </a:t>
              </a:r>
            </a:p>
            <a:p>
              <a:pPr>
                <a:lnSpc>
                  <a:spcPct val="107000"/>
                </a:lnSpc>
                <a:spcAft>
                  <a:spcPts val="800"/>
                </a:spcAft>
              </a:pPr>
              <a:r>
                <a:rPr lang="en-GB" sz="1300" b="1" dirty="0">
                  <a:latin typeface="Arial" panose="020B0604020202020204" pitchFamily="34" charset="0"/>
                  <a:ea typeface="Calibri" panose="020F0502020204030204" pitchFamily="34" charset="0"/>
                  <a:cs typeface="Arial" panose="020B0604020202020204" pitchFamily="34" charset="0"/>
                </a:rPr>
                <a:t>Phone: 07458073355</a:t>
              </a:r>
              <a:endParaRPr lang="en-GB" sz="1300" b="1"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06503524-7371-46B5-A473-08BA8F0BE8E8}"/>
              </a:ext>
            </a:extLst>
          </p:cNvPr>
          <p:cNvGrpSpPr/>
          <p:nvPr/>
        </p:nvGrpSpPr>
        <p:grpSpPr>
          <a:xfrm>
            <a:off x="356973" y="4510576"/>
            <a:ext cx="3314938" cy="960373"/>
            <a:chOff x="6438837" y="4650478"/>
            <a:chExt cx="3314938" cy="995961"/>
          </a:xfrm>
        </p:grpSpPr>
        <p:pic>
          <p:nvPicPr>
            <p:cNvPr id="19" name="Picture 18">
              <a:extLst>
                <a:ext uri="{FF2B5EF4-FFF2-40B4-BE49-F238E27FC236}">
                  <a16:creationId xmlns:a16="http://schemas.microsoft.com/office/drawing/2014/main" id="{E524B8EA-047D-4CF4-BEE5-492364C096A5}"/>
                </a:ext>
              </a:extLst>
            </p:cNvPr>
            <p:cNvPicPr/>
            <p:nvPr/>
          </p:nvPicPr>
          <p:blipFill rotWithShape="1">
            <a:blip r:embed="rId3">
              <a:extLst>
                <a:ext uri="{28A0092B-C50C-407E-A947-70E740481C1C}">
                  <a14:useLocalDpi xmlns:a14="http://schemas.microsoft.com/office/drawing/2010/main" val="0"/>
                </a:ext>
              </a:extLst>
            </a:blip>
            <a:srcRect l="44276" t="35664" r="45694" b="45615"/>
            <a:stretch/>
          </p:blipFill>
          <p:spPr bwMode="auto">
            <a:xfrm>
              <a:off x="8883825" y="4732664"/>
              <a:ext cx="869950" cy="913775"/>
            </a:xfrm>
            <a:prstGeom prst="rect">
              <a:avLst/>
            </a:prstGeom>
            <a:ln>
              <a:noFill/>
            </a:ln>
            <a:extLst>
              <a:ext uri="{53640926-AAD7-44D8-BBD7-CCE9431645EC}">
                <a14:shadowObscured xmlns:a14="http://schemas.microsoft.com/office/drawing/2010/main"/>
              </a:ext>
            </a:extLst>
          </p:spPr>
        </p:pic>
        <p:sp>
          <p:nvSpPr>
            <p:cNvPr id="20" name="Text Box 2">
              <a:extLst>
                <a:ext uri="{FF2B5EF4-FFF2-40B4-BE49-F238E27FC236}">
                  <a16:creationId xmlns:a16="http://schemas.microsoft.com/office/drawing/2014/main" id="{CB731F07-B20A-4F1D-B9C7-9A42E5681C4F}"/>
                </a:ext>
              </a:extLst>
            </p:cNvPr>
            <p:cNvSpPr txBox="1">
              <a:spLocks noChangeArrowheads="1"/>
            </p:cNvSpPr>
            <p:nvPr/>
          </p:nvSpPr>
          <p:spPr bwMode="auto">
            <a:xfrm>
              <a:off x="6438837" y="4650478"/>
              <a:ext cx="2392679" cy="943928"/>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Dosbarth Robin Goch</a:t>
              </a:r>
            </a:p>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Class Teacher: Mr Howden </a:t>
              </a:r>
            </a:p>
            <a:p>
              <a:pPr>
                <a:lnSpc>
                  <a:spcPct val="107000"/>
                </a:lnSpc>
                <a:spcAft>
                  <a:spcPts val="800"/>
                </a:spcAft>
              </a:pPr>
              <a:r>
                <a:rPr lang="en-GB" sz="1300" b="1" dirty="0">
                  <a:latin typeface="Arial" panose="020B0604020202020204" pitchFamily="34" charset="0"/>
                  <a:ea typeface="Calibri" panose="020F0502020204030204" pitchFamily="34" charset="0"/>
                  <a:cs typeface="Arial" panose="020B0604020202020204" pitchFamily="34" charset="0"/>
                </a:rPr>
                <a:t>Phone: 07458073356</a:t>
              </a:r>
              <a:endParaRPr lang="en-GB" sz="1300" b="1"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885D2D6B-3AA6-464D-A0A3-BBEE978C8CC7}"/>
              </a:ext>
            </a:extLst>
          </p:cNvPr>
          <p:cNvGrpSpPr/>
          <p:nvPr/>
        </p:nvGrpSpPr>
        <p:grpSpPr>
          <a:xfrm>
            <a:off x="357812" y="2618920"/>
            <a:ext cx="3274490" cy="1013098"/>
            <a:chOff x="6397302" y="2521401"/>
            <a:chExt cx="3274490" cy="1050639"/>
          </a:xfrm>
        </p:grpSpPr>
        <p:pic>
          <p:nvPicPr>
            <p:cNvPr id="17" name="Picture 16">
              <a:extLst>
                <a:ext uri="{FF2B5EF4-FFF2-40B4-BE49-F238E27FC236}">
                  <a16:creationId xmlns:a16="http://schemas.microsoft.com/office/drawing/2014/main" id="{EE14A4BC-849D-4051-96C5-33C83D4684F9}"/>
                </a:ext>
              </a:extLst>
            </p:cNvPr>
            <p:cNvPicPr/>
            <p:nvPr/>
          </p:nvPicPr>
          <p:blipFill rotWithShape="1">
            <a:blip r:embed="rId3">
              <a:extLst>
                <a:ext uri="{28A0092B-C50C-407E-A947-70E740481C1C}">
                  <a14:useLocalDpi xmlns:a14="http://schemas.microsoft.com/office/drawing/2010/main" val="0"/>
                </a:ext>
              </a:extLst>
            </a:blip>
            <a:srcRect l="57745" t="35664" r="31867" b="44575"/>
            <a:stretch/>
          </p:blipFill>
          <p:spPr bwMode="auto">
            <a:xfrm>
              <a:off x="8789142" y="2628112"/>
              <a:ext cx="882650" cy="943928"/>
            </a:xfrm>
            <a:prstGeom prst="rect">
              <a:avLst/>
            </a:prstGeom>
            <a:ln>
              <a:noFill/>
            </a:ln>
            <a:extLst>
              <a:ext uri="{53640926-AAD7-44D8-BBD7-CCE9431645EC}">
                <a14:shadowObscured xmlns:a14="http://schemas.microsoft.com/office/drawing/2010/main"/>
              </a:ext>
            </a:extLst>
          </p:spPr>
        </p:pic>
        <p:sp>
          <p:nvSpPr>
            <p:cNvPr id="18" name="Text Box 2">
              <a:extLst>
                <a:ext uri="{FF2B5EF4-FFF2-40B4-BE49-F238E27FC236}">
                  <a16:creationId xmlns:a16="http://schemas.microsoft.com/office/drawing/2014/main" id="{4A96C690-F02A-4620-8162-2578E440B606}"/>
                </a:ext>
              </a:extLst>
            </p:cNvPr>
            <p:cNvSpPr txBox="1">
              <a:spLocks noChangeArrowheads="1"/>
            </p:cNvSpPr>
            <p:nvPr/>
          </p:nvSpPr>
          <p:spPr bwMode="auto">
            <a:xfrm>
              <a:off x="6397302" y="2521401"/>
              <a:ext cx="2392679" cy="943928"/>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Dosbarth </a:t>
              </a:r>
              <a:r>
                <a:rPr lang="en-GB" sz="1300" b="1" dirty="0" err="1">
                  <a:effectLst/>
                  <a:latin typeface="Arial" panose="020B0604020202020204" pitchFamily="34" charset="0"/>
                  <a:ea typeface="Calibri" panose="020F0502020204030204" pitchFamily="34" charset="0"/>
                  <a:cs typeface="Arial" panose="020B0604020202020204" pitchFamily="34" charset="0"/>
                </a:rPr>
                <a:t>Draenog</a:t>
              </a:r>
              <a:endParaRPr lang="en-GB"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Class Teacher: Mrs Jenkins </a:t>
              </a:r>
            </a:p>
            <a:p>
              <a:pPr>
                <a:lnSpc>
                  <a:spcPct val="107000"/>
                </a:lnSpc>
                <a:spcAft>
                  <a:spcPts val="800"/>
                </a:spcAft>
              </a:pPr>
              <a:r>
                <a:rPr lang="en-GB" sz="1300" b="1" dirty="0">
                  <a:latin typeface="Arial" panose="020B0604020202020204" pitchFamily="34" charset="0"/>
                  <a:ea typeface="Calibri" panose="020F0502020204030204" pitchFamily="34" charset="0"/>
                  <a:cs typeface="Arial" panose="020B0604020202020204" pitchFamily="34" charset="0"/>
                </a:rPr>
                <a:t>Phone:07458073354</a:t>
              </a:r>
              <a:endParaRPr lang="en-GB" sz="1300" b="1"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B5F0FC3B-795E-47F2-BCBD-3A8E1458D175}"/>
              </a:ext>
            </a:extLst>
          </p:cNvPr>
          <p:cNvGrpSpPr/>
          <p:nvPr/>
        </p:nvGrpSpPr>
        <p:grpSpPr>
          <a:xfrm>
            <a:off x="364265" y="3568926"/>
            <a:ext cx="3282622" cy="961199"/>
            <a:chOff x="6414556" y="3536304"/>
            <a:chExt cx="3282622" cy="996817"/>
          </a:xfrm>
        </p:grpSpPr>
        <p:pic>
          <p:nvPicPr>
            <p:cNvPr id="15" name="Picture 14">
              <a:extLst>
                <a:ext uri="{FF2B5EF4-FFF2-40B4-BE49-F238E27FC236}">
                  <a16:creationId xmlns:a16="http://schemas.microsoft.com/office/drawing/2014/main" id="{8A97CFA8-7B46-4661-AD44-4911033DCF62}"/>
                </a:ext>
              </a:extLst>
            </p:cNvPr>
            <p:cNvPicPr/>
            <p:nvPr/>
          </p:nvPicPr>
          <p:blipFill rotWithShape="1">
            <a:blip r:embed="rId3">
              <a:extLst>
                <a:ext uri="{28A0092B-C50C-407E-A947-70E740481C1C}">
                  <a14:useLocalDpi xmlns:a14="http://schemas.microsoft.com/office/drawing/2010/main" val="0"/>
                </a:ext>
              </a:extLst>
            </a:blip>
            <a:srcRect l="16908" t="35665" r="72846" b="44850"/>
            <a:stretch/>
          </p:blipFill>
          <p:spPr bwMode="auto">
            <a:xfrm>
              <a:off x="8814528" y="3589193"/>
              <a:ext cx="882650" cy="943928"/>
            </a:xfrm>
            <a:prstGeom prst="rect">
              <a:avLst/>
            </a:prstGeom>
            <a:ln>
              <a:noFill/>
            </a:ln>
            <a:extLst>
              <a:ext uri="{53640926-AAD7-44D8-BBD7-CCE9431645EC}">
                <a14:shadowObscured xmlns:a14="http://schemas.microsoft.com/office/drawing/2010/main"/>
              </a:ext>
            </a:extLst>
          </p:spPr>
        </p:pic>
        <p:sp>
          <p:nvSpPr>
            <p:cNvPr id="16" name="Text Box 2">
              <a:extLst>
                <a:ext uri="{FF2B5EF4-FFF2-40B4-BE49-F238E27FC236}">
                  <a16:creationId xmlns:a16="http://schemas.microsoft.com/office/drawing/2014/main" id="{F3C0319D-B6A1-4243-AF6D-6E1FD2DD131E}"/>
                </a:ext>
              </a:extLst>
            </p:cNvPr>
            <p:cNvSpPr txBox="1">
              <a:spLocks noChangeArrowheads="1"/>
            </p:cNvSpPr>
            <p:nvPr/>
          </p:nvSpPr>
          <p:spPr bwMode="auto">
            <a:xfrm>
              <a:off x="6414556" y="3536304"/>
              <a:ext cx="2392679" cy="943928"/>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Dosbarth </a:t>
              </a:r>
              <a:r>
                <a:rPr lang="en-GB" sz="1300" b="1" dirty="0" err="1">
                  <a:effectLst/>
                  <a:latin typeface="Arial" panose="020B0604020202020204" pitchFamily="34" charset="0"/>
                  <a:ea typeface="Calibri" panose="020F0502020204030204" pitchFamily="34" charset="0"/>
                  <a:cs typeface="Arial" panose="020B0604020202020204" pitchFamily="34" charset="0"/>
                </a:rPr>
                <a:t>Gwdihŵ</a:t>
              </a:r>
              <a:endParaRPr lang="en-GB"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Class Teacher: Mrs </a:t>
              </a:r>
              <a:r>
                <a:rPr lang="en-GB" sz="1300" b="1" dirty="0">
                  <a:latin typeface="Arial" panose="020B0604020202020204" pitchFamily="34" charset="0"/>
                  <a:ea typeface="Calibri" panose="020F0502020204030204" pitchFamily="34" charset="0"/>
                  <a:cs typeface="Arial" panose="020B0604020202020204" pitchFamily="34" charset="0"/>
                </a:rPr>
                <a:t>M</a:t>
              </a:r>
              <a:r>
                <a:rPr lang="en-GB" sz="1300" b="1" dirty="0">
                  <a:effectLst/>
                  <a:latin typeface="Arial" panose="020B0604020202020204" pitchFamily="34" charset="0"/>
                  <a:ea typeface="Calibri" panose="020F0502020204030204" pitchFamily="34" charset="0"/>
                  <a:cs typeface="Arial" panose="020B0604020202020204" pitchFamily="34" charset="0"/>
                </a:rPr>
                <a:t>cIver</a:t>
              </a:r>
            </a:p>
            <a:p>
              <a:pPr>
                <a:lnSpc>
                  <a:spcPct val="107000"/>
                </a:lnSpc>
                <a:spcAft>
                  <a:spcPts val="800"/>
                </a:spcAft>
              </a:pPr>
              <a:r>
                <a:rPr lang="en-GB" sz="1300" b="1" dirty="0">
                  <a:latin typeface="Arial" panose="020B0604020202020204" pitchFamily="34" charset="0"/>
                  <a:ea typeface="Calibri" panose="020F0502020204030204" pitchFamily="34" charset="0"/>
                  <a:cs typeface="Arial" panose="020B0604020202020204" pitchFamily="34" charset="0"/>
                </a:rPr>
                <a:t>Phone: 07458073358</a:t>
              </a:r>
              <a:endParaRPr lang="en-GB" sz="1300" b="1"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68CA642B-E10C-416A-BD2E-3406A2560BF8}"/>
              </a:ext>
            </a:extLst>
          </p:cNvPr>
          <p:cNvGrpSpPr/>
          <p:nvPr/>
        </p:nvGrpSpPr>
        <p:grpSpPr>
          <a:xfrm>
            <a:off x="356972" y="5445597"/>
            <a:ext cx="3314939" cy="934897"/>
            <a:chOff x="6366252" y="5578113"/>
            <a:chExt cx="3314939" cy="969540"/>
          </a:xfrm>
        </p:grpSpPr>
        <p:pic>
          <p:nvPicPr>
            <p:cNvPr id="13" name="Picture 12">
              <a:extLst>
                <a:ext uri="{FF2B5EF4-FFF2-40B4-BE49-F238E27FC236}">
                  <a16:creationId xmlns:a16="http://schemas.microsoft.com/office/drawing/2014/main" id="{86EE9C15-15E0-498D-90B4-3C722B16DA29}"/>
                </a:ext>
              </a:extLst>
            </p:cNvPr>
            <p:cNvPicPr/>
            <p:nvPr/>
          </p:nvPicPr>
          <p:blipFill rotWithShape="1">
            <a:blip r:embed="rId3">
              <a:extLst>
                <a:ext uri="{28A0092B-C50C-407E-A947-70E740481C1C}">
                  <a14:useLocalDpi xmlns:a14="http://schemas.microsoft.com/office/drawing/2010/main" val="0"/>
                </a:ext>
              </a:extLst>
            </a:blip>
            <a:srcRect l="16550" t="64068" r="72847" b="15770"/>
            <a:stretch/>
          </p:blipFill>
          <p:spPr bwMode="auto">
            <a:xfrm>
              <a:off x="8798541" y="5603725"/>
              <a:ext cx="882650" cy="943928"/>
            </a:xfrm>
            <a:prstGeom prst="rect">
              <a:avLst/>
            </a:prstGeom>
            <a:ln>
              <a:noFill/>
            </a:ln>
            <a:extLst>
              <a:ext uri="{53640926-AAD7-44D8-BBD7-CCE9431645EC}">
                <a14:shadowObscured xmlns:a14="http://schemas.microsoft.com/office/drawing/2010/main"/>
              </a:ext>
            </a:extLst>
          </p:spPr>
        </p:pic>
        <p:sp>
          <p:nvSpPr>
            <p:cNvPr id="14" name="Text Box 2">
              <a:extLst>
                <a:ext uri="{FF2B5EF4-FFF2-40B4-BE49-F238E27FC236}">
                  <a16:creationId xmlns:a16="http://schemas.microsoft.com/office/drawing/2014/main" id="{562BC6AB-111C-43CF-BED6-C14E285D75A0}"/>
                </a:ext>
              </a:extLst>
            </p:cNvPr>
            <p:cNvSpPr txBox="1">
              <a:spLocks noChangeArrowheads="1"/>
            </p:cNvSpPr>
            <p:nvPr/>
          </p:nvSpPr>
          <p:spPr bwMode="auto">
            <a:xfrm>
              <a:off x="6366252" y="5578113"/>
              <a:ext cx="2392679" cy="906795"/>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Dosbarth Pry </a:t>
              </a:r>
              <a:r>
                <a:rPr lang="en-GB" sz="1300" b="1" dirty="0" err="1">
                  <a:effectLst/>
                  <a:latin typeface="Arial" panose="020B0604020202020204" pitchFamily="34" charset="0"/>
                  <a:ea typeface="Calibri" panose="020F0502020204030204" pitchFamily="34" charset="0"/>
                  <a:cs typeface="Arial" panose="020B0604020202020204" pitchFamily="34" charset="0"/>
                </a:rPr>
                <a:t>Copyn</a:t>
              </a:r>
              <a:endParaRPr lang="en-GB" sz="13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Class Teacher: Mrs Fowler</a:t>
              </a:r>
            </a:p>
            <a:p>
              <a:pPr>
                <a:lnSpc>
                  <a:spcPct val="107000"/>
                </a:lnSpc>
                <a:spcAft>
                  <a:spcPts val="800"/>
                </a:spcAft>
              </a:pPr>
              <a:r>
                <a:rPr lang="en-GB" sz="1300" b="1" dirty="0">
                  <a:latin typeface="Arial" panose="020B0604020202020204" pitchFamily="34" charset="0"/>
                  <a:ea typeface="Calibri" panose="020F0502020204030204" pitchFamily="34" charset="0"/>
                  <a:cs typeface="Arial" panose="020B0604020202020204" pitchFamily="34" charset="0"/>
                </a:rPr>
                <a:t>Phone: 07458073353</a:t>
              </a:r>
              <a:endParaRPr lang="en-GB" sz="1300" b="1"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25" name="Text Box 2">
            <a:extLst>
              <a:ext uri="{FF2B5EF4-FFF2-40B4-BE49-F238E27FC236}">
                <a16:creationId xmlns:a16="http://schemas.microsoft.com/office/drawing/2014/main" id="{23F9AEB1-461E-4A0A-9230-FCFEECCC894C}"/>
              </a:ext>
            </a:extLst>
          </p:cNvPr>
          <p:cNvSpPr txBox="1">
            <a:spLocks noChangeArrowheads="1"/>
          </p:cNvSpPr>
          <p:nvPr/>
        </p:nvSpPr>
        <p:spPr bwMode="auto">
          <a:xfrm>
            <a:off x="3895360" y="1275056"/>
            <a:ext cx="2114811" cy="3082096"/>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We have 6 classes of 7 pupils in Court School.</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Each class has a teacher and 2 learning support assistant with lots more help available if needed.</a:t>
            </a:r>
          </a:p>
          <a:p>
            <a:pPr>
              <a:lnSpc>
                <a:spcPct val="107000"/>
              </a:lnSpc>
              <a:spcAft>
                <a:spcPts val="800"/>
              </a:spcAft>
            </a:pPr>
            <a:r>
              <a:rPr lang="en-GB" sz="1300" b="1" dirty="0">
                <a:latin typeface="Arial" panose="020B0604020202020204" pitchFamily="34" charset="0"/>
                <a:ea typeface="Calibri" panose="020F0502020204030204" pitchFamily="34" charset="0"/>
                <a:cs typeface="Arial" panose="020B0604020202020204" pitchFamily="34" charset="0"/>
              </a:rPr>
              <a:t>Classes are not set into strict year groups. We find the right class for the pupils so they may be in a class with older or younger pupils.</a:t>
            </a:r>
            <a:endParaRPr lang="en-GB" sz="13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 Box 2">
            <a:extLst>
              <a:ext uri="{FF2B5EF4-FFF2-40B4-BE49-F238E27FC236}">
                <a16:creationId xmlns:a16="http://schemas.microsoft.com/office/drawing/2014/main" id="{F198AAA5-F11F-4CCE-BFF5-1CAB3B83169B}"/>
              </a:ext>
            </a:extLst>
          </p:cNvPr>
          <p:cNvSpPr txBox="1">
            <a:spLocks noChangeArrowheads="1"/>
          </p:cNvSpPr>
          <p:nvPr/>
        </p:nvSpPr>
        <p:spPr bwMode="auto">
          <a:xfrm>
            <a:off x="3895360" y="4965675"/>
            <a:ext cx="2114811" cy="781291"/>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300" b="1" dirty="0">
                <a:effectLst/>
                <a:latin typeface="Arial" panose="020B0604020202020204" pitchFamily="34" charset="0"/>
                <a:ea typeface="Calibri" panose="020F0502020204030204" pitchFamily="34" charset="0"/>
                <a:cs typeface="Arial" panose="020B0604020202020204" pitchFamily="34" charset="0"/>
              </a:rPr>
              <a:t>Our classes are named </a:t>
            </a:r>
            <a:r>
              <a:rPr lang="en-GB" sz="1300" b="1" dirty="0">
                <a:latin typeface="Arial" panose="020B0604020202020204" pitchFamily="34" charset="0"/>
                <a:ea typeface="Calibri" panose="020F0502020204030204" pitchFamily="34" charset="0"/>
                <a:cs typeface="Arial" panose="020B0604020202020204" pitchFamily="34" charset="0"/>
              </a:rPr>
              <a:t> after woodland creatures in Welsh</a:t>
            </a:r>
            <a:r>
              <a:rPr lang="en-GB" sz="1300" dirty="0">
                <a:latin typeface="Arial" panose="020B0604020202020204" pitchFamily="34" charset="0"/>
                <a:ea typeface="Calibri" panose="020F0502020204030204" pitchFamily="34" charset="0"/>
                <a:cs typeface="Arial" panose="020B0604020202020204" pitchFamily="34" charset="0"/>
              </a:rPr>
              <a:t>.</a:t>
            </a:r>
            <a:endParaRPr lang="en-GB" sz="13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025F20D8-1E38-C35E-0E46-B3DB65CA935F}"/>
              </a:ext>
            </a:extLst>
          </p:cNvPr>
          <p:cNvPicPr>
            <a:picLocks noChangeAspect="1"/>
          </p:cNvPicPr>
          <p:nvPr/>
        </p:nvPicPr>
        <p:blipFill>
          <a:blip r:embed="rId4"/>
          <a:stretch>
            <a:fillRect/>
          </a:stretch>
        </p:blipFill>
        <p:spPr>
          <a:xfrm>
            <a:off x="7126906" y="2985878"/>
            <a:ext cx="4287874" cy="2878555"/>
          </a:xfrm>
          <a:prstGeom prst="rect">
            <a:avLst/>
          </a:prstGeom>
        </p:spPr>
      </p:pic>
      <p:sp>
        <p:nvSpPr>
          <p:cNvPr id="5" name="TextBox 4">
            <a:extLst>
              <a:ext uri="{FF2B5EF4-FFF2-40B4-BE49-F238E27FC236}">
                <a16:creationId xmlns:a16="http://schemas.microsoft.com/office/drawing/2014/main" id="{1CCB2402-CDB2-E8BD-F6F2-D2A43952FE63}"/>
              </a:ext>
            </a:extLst>
          </p:cNvPr>
          <p:cNvSpPr txBox="1"/>
          <p:nvPr/>
        </p:nvSpPr>
        <p:spPr>
          <a:xfrm>
            <a:off x="6930258" y="505809"/>
            <a:ext cx="4670534" cy="116955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Arial"/>
                <a:cs typeface="Calibri"/>
              </a:rPr>
              <a:t>Interventions</a:t>
            </a:r>
          </a:p>
          <a:p>
            <a:pPr algn="ctr"/>
            <a:r>
              <a:rPr lang="en-GB" sz="1300" b="1" dirty="0">
                <a:latin typeface="Arial"/>
                <a:cs typeface="Calibri"/>
              </a:rPr>
              <a:t>Some of our learners can struggle with certain aspects of their learning. Staff will try and target those learners and help them, either inside the classroom or in a quiet space where they can work 1:1. </a:t>
            </a:r>
          </a:p>
        </p:txBody>
      </p:sp>
    </p:spTree>
    <p:extLst>
      <p:ext uri="{BB962C8B-B14F-4D97-AF65-F5344CB8AC3E}">
        <p14:creationId xmlns:p14="http://schemas.microsoft.com/office/powerpoint/2010/main" val="74069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0362E9-89AD-0774-D3D5-1074DF7FDC04}"/>
              </a:ext>
            </a:extLst>
          </p:cNvPr>
          <p:cNvPicPr>
            <a:picLocks noChangeAspect="1"/>
          </p:cNvPicPr>
          <p:nvPr/>
        </p:nvPicPr>
        <p:blipFill>
          <a:blip r:embed="rId3"/>
          <a:stretch>
            <a:fillRect/>
          </a:stretch>
        </p:blipFill>
        <p:spPr>
          <a:xfrm>
            <a:off x="415324" y="133826"/>
            <a:ext cx="6151397" cy="6590347"/>
          </a:xfrm>
          <a:prstGeom prst="rect">
            <a:avLst/>
          </a:prstGeom>
        </p:spPr>
      </p:pic>
      <p:sp>
        <p:nvSpPr>
          <p:cNvPr id="28" name="TextBox 27">
            <a:extLst>
              <a:ext uri="{FF2B5EF4-FFF2-40B4-BE49-F238E27FC236}">
                <a16:creationId xmlns:a16="http://schemas.microsoft.com/office/drawing/2014/main" id="{A593D476-1912-62BD-4943-08EA6BD0500F}"/>
              </a:ext>
            </a:extLst>
          </p:cNvPr>
          <p:cNvSpPr txBox="1"/>
          <p:nvPr/>
        </p:nvSpPr>
        <p:spPr>
          <a:xfrm>
            <a:off x="2502194" y="280122"/>
            <a:ext cx="1977655" cy="369332"/>
          </a:xfrm>
          <a:prstGeom prst="rect">
            <a:avLst/>
          </a:prstGeom>
          <a:solidFill>
            <a:schemeClr val="accent4">
              <a:lumMod val="20000"/>
              <a:lumOff val="80000"/>
            </a:schemeClr>
          </a:solidFill>
        </p:spPr>
        <p:txBody>
          <a:bodyPr wrap="square" lIns="91440" tIns="45720" rIns="91440" bIns="45720" rtlCol="0" anchor="t">
            <a:spAutoFit/>
          </a:bodyPr>
          <a:lstStyle/>
          <a:p>
            <a:pPr algn="ctr"/>
            <a:r>
              <a:rPr lang="en-GB" b="1" dirty="0">
                <a:latin typeface="Arial"/>
                <a:cs typeface="Arial"/>
              </a:rPr>
              <a:t>Our Curriculum</a:t>
            </a:r>
          </a:p>
        </p:txBody>
      </p:sp>
      <p:sp>
        <p:nvSpPr>
          <p:cNvPr id="30" name="TextBox 29">
            <a:extLst>
              <a:ext uri="{FF2B5EF4-FFF2-40B4-BE49-F238E27FC236}">
                <a16:creationId xmlns:a16="http://schemas.microsoft.com/office/drawing/2014/main" id="{33A66995-A037-5718-BF14-C8121FB8BB29}"/>
              </a:ext>
            </a:extLst>
          </p:cNvPr>
          <p:cNvSpPr txBox="1"/>
          <p:nvPr/>
        </p:nvSpPr>
        <p:spPr>
          <a:xfrm>
            <a:off x="1205592" y="1030089"/>
            <a:ext cx="4805917" cy="2292935"/>
          </a:xfrm>
          <a:prstGeom prst="rect">
            <a:avLst/>
          </a:prstGeom>
          <a:solidFill>
            <a:schemeClr val="accent4">
              <a:lumMod val="20000"/>
              <a:lumOff val="80000"/>
            </a:schemeClr>
          </a:solidFill>
        </p:spPr>
        <p:txBody>
          <a:bodyPr wrap="square" lIns="91440" tIns="45720" rIns="91440" bIns="45720" rtlCol="0" anchor="t">
            <a:spAutoFit/>
          </a:bodyPr>
          <a:lstStyle/>
          <a:p>
            <a:pPr algn="ctr"/>
            <a:r>
              <a:rPr lang="en-GB" sz="1300" b="1" dirty="0">
                <a:latin typeface="Arial"/>
                <a:ea typeface="+mn-lt"/>
                <a:cs typeface="+mn-lt"/>
              </a:rPr>
              <a:t>We believe in 'hands on' practical and experiential learning - this is how many of our pupils learn best! We also organise regular trips out of school to enhance pupils' learning and to give them opportunities to refine their skills. </a:t>
            </a:r>
            <a:endParaRPr lang="en-US"/>
          </a:p>
          <a:p>
            <a:pPr algn="ctr"/>
            <a:endParaRPr lang="en-GB" sz="1300" b="1" dirty="0">
              <a:latin typeface="Arial"/>
              <a:ea typeface="+mn-lt"/>
              <a:cs typeface="+mn-lt"/>
            </a:endParaRPr>
          </a:p>
          <a:p>
            <a:pPr algn="ctr"/>
            <a:r>
              <a:rPr lang="en-GB" sz="1300" b="1" dirty="0">
                <a:latin typeface="Arial"/>
                <a:ea typeface="+mn-lt"/>
                <a:cs typeface="+mn-lt"/>
              </a:rPr>
              <a:t>Our curriculum is very flexible and is continually adapted to meet the needs of pupils/classes. We are continually striving to improve and develop our offering and if we don't feel something is working we change and adapt it so it better meets the needs of learners.</a:t>
            </a:r>
            <a:endParaRPr lang="en-GB" b="1" dirty="0">
              <a:latin typeface="Arial"/>
              <a:cs typeface="Arial"/>
            </a:endParaRPr>
          </a:p>
        </p:txBody>
      </p:sp>
      <p:pic>
        <p:nvPicPr>
          <p:cNvPr id="31" name="Picture 30">
            <a:extLst>
              <a:ext uri="{FF2B5EF4-FFF2-40B4-BE49-F238E27FC236}">
                <a16:creationId xmlns:a16="http://schemas.microsoft.com/office/drawing/2014/main" id="{A6BE5A59-C3A5-A703-B558-30C5E9194D61}"/>
              </a:ext>
            </a:extLst>
          </p:cNvPr>
          <p:cNvPicPr>
            <a:picLocks noChangeAspect="1"/>
          </p:cNvPicPr>
          <p:nvPr/>
        </p:nvPicPr>
        <p:blipFill>
          <a:blip r:embed="rId4"/>
          <a:stretch>
            <a:fillRect/>
          </a:stretch>
        </p:blipFill>
        <p:spPr>
          <a:xfrm flipV="1">
            <a:off x="6673916" y="3305863"/>
            <a:ext cx="5255817" cy="3409841"/>
          </a:xfrm>
          <a:prstGeom prst="rect">
            <a:avLst/>
          </a:prstGeom>
        </p:spPr>
      </p:pic>
      <p:pic>
        <p:nvPicPr>
          <p:cNvPr id="32" name="Picture 31">
            <a:extLst>
              <a:ext uri="{FF2B5EF4-FFF2-40B4-BE49-F238E27FC236}">
                <a16:creationId xmlns:a16="http://schemas.microsoft.com/office/drawing/2014/main" id="{F573CC59-AEAF-2A25-CC70-1DA8B630E071}"/>
              </a:ext>
            </a:extLst>
          </p:cNvPr>
          <p:cNvPicPr>
            <a:picLocks noChangeAspect="1"/>
          </p:cNvPicPr>
          <p:nvPr/>
        </p:nvPicPr>
        <p:blipFill>
          <a:blip r:embed="rId5"/>
          <a:stretch>
            <a:fillRect/>
          </a:stretch>
        </p:blipFill>
        <p:spPr>
          <a:xfrm>
            <a:off x="6827677" y="39752"/>
            <a:ext cx="5045612" cy="3166055"/>
          </a:xfrm>
          <a:prstGeom prst="rect">
            <a:avLst/>
          </a:prstGeom>
        </p:spPr>
      </p:pic>
      <p:pic>
        <p:nvPicPr>
          <p:cNvPr id="33" name="Picture 32">
            <a:extLst>
              <a:ext uri="{FF2B5EF4-FFF2-40B4-BE49-F238E27FC236}">
                <a16:creationId xmlns:a16="http://schemas.microsoft.com/office/drawing/2014/main" id="{DAA9BF85-4630-28FA-B9F9-C0A2AE826FCD}"/>
              </a:ext>
            </a:extLst>
          </p:cNvPr>
          <p:cNvPicPr>
            <a:picLocks noChangeAspect="1"/>
          </p:cNvPicPr>
          <p:nvPr/>
        </p:nvPicPr>
        <p:blipFill>
          <a:blip r:embed="rId6"/>
          <a:stretch>
            <a:fillRect/>
          </a:stretch>
        </p:blipFill>
        <p:spPr>
          <a:xfrm>
            <a:off x="9983972" y="502888"/>
            <a:ext cx="1584252" cy="2240312"/>
          </a:xfrm>
          <a:prstGeom prst="rect">
            <a:avLst/>
          </a:prstGeom>
        </p:spPr>
      </p:pic>
      <p:sp>
        <p:nvSpPr>
          <p:cNvPr id="2" name="TextBox 1">
            <a:extLst>
              <a:ext uri="{FF2B5EF4-FFF2-40B4-BE49-F238E27FC236}">
                <a16:creationId xmlns:a16="http://schemas.microsoft.com/office/drawing/2014/main" id="{5BDBE9DA-D46D-AB08-A181-849669819342}"/>
              </a:ext>
            </a:extLst>
          </p:cNvPr>
          <p:cNvSpPr txBox="1"/>
          <p:nvPr/>
        </p:nvSpPr>
        <p:spPr>
          <a:xfrm>
            <a:off x="9400189" y="3560377"/>
            <a:ext cx="2253155" cy="2893100"/>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dirty="0">
                <a:latin typeface="Arial"/>
                <a:ea typeface="+mn-lt"/>
                <a:cs typeface="+mn-lt"/>
              </a:rPr>
              <a:t> Key literacy and numeracy skills are taught throughout the mornings and pupils then have opportunities to apply these skills throughout the afternoons when the focus is on topic work. The topics chosen for the class, usually for a half term period, are closely matched to the interests of the pupils.</a:t>
            </a:r>
            <a:endParaRPr lang="en-US" sz="1300" b="1" dirty="0">
              <a:latin typeface="Arial"/>
              <a:cs typeface="Arial"/>
            </a:endParaRPr>
          </a:p>
        </p:txBody>
      </p:sp>
      <p:sp>
        <p:nvSpPr>
          <p:cNvPr id="4" name="TextBox 3">
            <a:extLst>
              <a:ext uri="{FF2B5EF4-FFF2-40B4-BE49-F238E27FC236}">
                <a16:creationId xmlns:a16="http://schemas.microsoft.com/office/drawing/2014/main" id="{3FF91B4F-937B-9655-3BFB-8A3BA49B12CE}"/>
              </a:ext>
            </a:extLst>
          </p:cNvPr>
          <p:cNvSpPr txBox="1"/>
          <p:nvPr/>
        </p:nvSpPr>
        <p:spPr>
          <a:xfrm>
            <a:off x="7337534" y="374430"/>
            <a:ext cx="2259724" cy="2492990"/>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dirty="0">
                <a:latin typeface="Arial"/>
              </a:rPr>
              <a:t>The wellbeing of our pupils is our number one priority and we understand that pupils learn best when they are regulated, calm and happy. Therefore; we prioritise relationships, play lots of games and give pupils plenty of 'brain breaks' and 'time out' when they need it</a:t>
            </a:r>
            <a:r>
              <a:rPr lang="en-GB" sz="1300" dirty="0">
                <a:latin typeface="Arial"/>
              </a:rPr>
              <a:t>. </a:t>
            </a:r>
            <a:endParaRPr lang="en-GB" sz="1300" dirty="0">
              <a:cs typeface="Calibri" panose="020F0502020204030204"/>
            </a:endParaRPr>
          </a:p>
        </p:txBody>
      </p:sp>
      <p:pic>
        <p:nvPicPr>
          <p:cNvPr id="5" name="Picture 5" descr="A picture containing outdoor, person, child, young&#10;&#10;Description automatically generated">
            <a:extLst>
              <a:ext uri="{FF2B5EF4-FFF2-40B4-BE49-F238E27FC236}">
                <a16:creationId xmlns:a16="http://schemas.microsoft.com/office/drawing/2014/main" id="{F87ECC3F-FC5E-3CB8-2A83-65D52311DB5A}"/>
              </a:ext>
            </a:extLst>
          </p:cNvPr>
          <p:cNvPicPr>
            <a:picLocks noChangeAspect="1"/>
          </p:cNvPicPr>
          <p:nvPr/>
        </p:nvPicPr>
        <p:blipFill>
          <a:blip r:embed="rId7"/>
          <a:stretch>
            <a:fillRect/>
          </a:stretch>
        </p:blipFill>
        <p:spPr>
          <a:xfrm>
            <a:off x="-28080119" y="9376456"/>
            <a:ext cx="2606526" cy="1852154"/>
          </a:xfrm>
          <a:prstGeom prst="rect">
            <a:avLst/>
          </a:prstGeom>
        </p:spPr>
      </p:pic>
      <p:pic>
        <p:nvPicPr>
          <p:cNvPr id="6" name="Picture 6">
            <a:extLst>
              <a:ext uri="{FF2B5EF4-FFF2-40B4-BE49-F238E27FC236}">
                <a16:creationId xmlns:a16="http://schemas.microsoft.com/office/drawing/2014/main" id="{E0105F8B-5343-C4DA-98CC-F3A3E359C842}"/>
              </a:ext>
            </a:extLst>
          </p:cNvPr>
          <p:cNvPicPr>
            <a:picLocks noChangeAspect="1"/>
          </p:cNvPicPr>
          <p:nvPr/>
        </p:nvPicPr>
        <p:blipFill>
          <a:blip r:embed="rId8"/>
          <a:stretch>
            <a:fillRect/>
          </a:stretch>
        </p:blipFill>
        <p:spPr>
          <a:xfrm>
            <a:off x="6825978" y="4140788"/>
            <a:ext cx="2476420" cy="1653534"/>
          </a:xfrm>
          <a:prstGeom prst="rect">
            <a:avLst/>
          </a:prstGeom>
        </p:spPr>
      </p:pic>
      <p:pic>
        <p:nvPicPr>
          <p:cNvPr id="7" name="Picture 7">
            <a:extLst>
              <a:ext uri="{FF2B5EF4-FFF2-40B4-BE49-F238E27FC236}">
                <a16:creationId xmlns:a16="http://schemas.microsoft.com/office/drawing/2014/main" id="{9E5383C7-59E8-7B59-125B-3D85C535C560}"/>
              </a:ext>
            </a:extLst>
          </p:cNvPr>
          <p:cNvPicPr>
            <a:picLocks noChangeAspect="1"/>
          </p:cNvPicPr>
          <p:nvPr/>
        </p:nvPicPr>
        <p:blipFill>
          <a:blip r:embed="rId9"/>
          <a:stretch>
            <a:fillRect/>
          </a:stretch>
        </p:blipFill>
        <p:spPr>
          <a:xfrm>
            <a:off x="1855141" y="3661010"/>
            <a:ext cx="3505200" cy="2339387"/>
          </a:xfrm>
          <a:prstGeom prst="rect">
            <a:avLst/>
          </a:prstGeom>
        </p:spPr>
      </p:pic>
    </p:spTree>
    <p:extLst>
      <p:ext uri="{BB962C8B-B14F-4D97-AF65-F5344CB8AC3E}">
        <p14:creationId xmlns:p14="http://schemas.microsoft.com/office/powerpoint/2010/main" val="96783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026DD12-B968-ABB2-ED27-7093CCA44E6B}"/>
              </a:ext>
            </a:extLst>
          </p:cNvPr>
          <p:cNvSpPr/>
          <p:nvPr/>
        </p:nvSpPr>
        <p:spPr>
          <a:xfrm>
            <a:off x="8303566" y="74517"/>
            <a:ext cx="2988497" cy="6633702"/>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TextBox 3">
            <a:extLst>
              <a:ext uri="{FF2B5EF4-FFF2-40B4-BE49-F238E27FC236}">
                <a16:creationId xmlns:a16="http://schemas.microsoft.com/office/drawing/2014/main" id="{E866B4FB-EC1E-44AC-B006-D8F8B5075B9B}"/>
              </a:ext>
            </a:extLst>
          </p:cNvPr>
          <p:cNvSpPr txBox="1"/>
          <p:nvPr/>
        </p:nvSpPr>
        <p:spPr>
          <a:xfrm>
            <a:off x="350251" y="735543"/>
            <a:ext cx="184731" cy="646331"/>
          </a:xfrm>
          <a:prstGeom prst="rect">
            <a:avLst/>
          </a:prstGeom>
          <a:noFill/>
        </p:spPr>
        <p:txBody>
          <a:bodyPr wrap="none" lIns="91440" tIns="45720" rIns="91440" bIns="45720" rtlCol="0" anchor="t">
            <a:spAutoFit/>
          </a:bodyPr>
          <a:lstStyle/>
          <a:p>
            <a:endParaRPr lang="en-GB" dirty="0">
              <a:cs typeface="Calibri"/>
            </a:endParaRPr>
          </a:p>
          <a:p>
            <a:endParaRPr lang="en-GB"/>
          </a:p>
        </p:txBody>
      </p:sp>
      <p:sp>
        <p:nvSpPr>
          <p:cNvPr id="3" name="Rectangle: Rounded Corners 2">
            <a:extLst>
              <a:ext uri="{FF2B5EF4-FFF2-40B4-BE49-F238E27FC236}">
                <a16:creationId xmlns:a16="http://schemas.microsoft.com/office/drawing/2014/main" id="{2D2DAA7A-A8C1-CDBC-A513-99C1538ABAA3}"/>
              </a:ext>
            </a:extLst>
          </p:cNvPr>
          <p:cNvSpPr/>
          <p:nvPr/>
        </p:nvSpPr>
        <p:spPr>
          <a:xfrm>
            <a:off x="3612977" y="4094592"/>
            <a:ext cx="4476423" cy="2611036"/>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xtBox 5">
            <a:extLst>
              <a:ext uri="{FF2B5EF4-FFF2-40B4-BE49-F238E27FC236}">
                <a16:creationId xmlns:a16="http://schemas.microsoft.com/office/drawing/2014/main" id="{DDBCC2DA-7637-B397-3473-A053B792AD6B}"/>
              </a:ext>
            </a:extLst>
          </p:cNvPr>
          <p:cNvSpPr txBox="1"/>
          <p:nvPr/>
        </p:nvSpPr>
        <p:spPr>
          <a:xfrm>
            <a:off x="4150590" y="4375336"/>
            <a:ext cx="3404892" cy="193666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a:cs typeface="Calibri"/>
              </a:rPr>
              <a:t>Psychotherapy</a:t>
            </a:r>
            <a:endParaRPr lang="en-US" b="1" dirty="0">
              <a:latin typeface="Arial"/>
            </a:endParaRPr>
          </a:p>
          <a:p>
            <a:pPr algn="ctr"/>
            <a:r>
              <a:rPr lang="en-US" sz="1400" b="1" dirty="0">
                <a:cs typeface="Calibri"/>
              </a:rPr>
              <a:t>We are very lucky to have a psychotherapist who works at the school. Dr Alyson Richards works closely with our learners and their families. Please speak to the school if you feel that you and your child would benefit from working with Dr Alyson. </a:t>
            </a:r>
            <a:endParaRPr lang="en-US" sz="1400" b="1" dirty="0"/>
          </a:p>
        </p:txBody>
      </p:sp>
      <p:sp>
        <p:nvSpPr>
          <p:cNvPr id="7" name="TextBox 6">
            <a:extLst>
              <a:ext uri="{FF2B5EF4-FFF2-40B4-BE49-F238E27FC236}">
                <a16:creationId xmlns:a16="http://schemas.microsoft.com/office/drawing/2014/main" id="{B3455026-C330-33A0-37AB-841ED96367C7}"/>
              </a:ext>
            </a:extLst>
          </p:cNvPr>
          <p:cNvSpPr txBox="1"/>
          <p:nvPr/>
        </p:nvSpPr>
        <p:spPr>
          <a:xfrm>
            <a:off x="877660" y="3857625"/>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655DDEA8-FA63-F6BE-BC8E-66DE8903C996}"/>
              </a:ext>
            </a:extLst>
          </p:cNvPr>
          <p:cNvSpPr txBox="1">
            <a:spLocks/>
          </p:cNvSpPr>
          <p:nvPr/>
        </p:nvSpPr>
        <p:spPr>
          <a:xfrm>
            <a:off x="8450707" y="419536"/>
            <a:ext cx="2694214" cy="366254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Calibri"/>
              </a:rPr>
              <a:t>Support for parents and </a:t>
            </a:r>
            <a:r>
              <a:rPr lang="en-US" b="1" dirty="0" err="1">
                <a:cs typeface="Calibri"/>
              </a:rPr>
              <a:t>carers</a:t>
            </a:r>
            <a:endParaRPr lang="en-US" b="1" dirty="0">
              <a:cs typeface="Calibri"/>
            </a:endParaRPr>
          </a:p>
          <a:p>
            <a:pPr algn="ctr"/>
            <a:r>
              <a:rPr lang="en-US" sz="1400" b="1" dirty="0">
                <a:cs typeface="Calibri"/>
              </a:rPr>
              <a:t>The Court School staff will always try and support families as much as they can . We can offer advice, signpost to other agencies who might be able to help or just provide a listening ear. Once every half term we hold an informal coffee morning for our parents and </a:t>
            </a:r>
            <a:r>
              <a:rPr lang="en-US" sz="1400" b="1" dirty="0" err="1">
                <a:cs typeface="Calibri"/>
              </a:rPr>
              <a:t>carers</a:t>
            </a:r>
            <a:r>
              <a:rPr lang="en-US" sz="1400" b="1" dirty="0">
                <a:cs typeface="Calibri"/>
              </a:rPr>
              <a:t> for a chance to meet other families facing similar challenges. </a:t>
            </a:r>
          </a:p>
          <a:p>
            <a:pPr algn="ctr"/>
            <a:r>
              <a:rPr lang="en-US" sz="1400" b="1" dirty="0">
                <a:cs typeface="Calibri"/>
              </a:rPr>
              <a:t>If there's anything you think we can support with please contact </a:t>
            </a:r>
            <a:r>
              <a:rPr lang="en-US" sz="1400" b="1" dirty="0" err="1">
                <a:cs typeface="Calibri"/>
              </a:rPr>
              <a:t>Mrs</a:t>
            </a:r>
            <a:r>
              <a:rPr lang="en-US" sz="1400" b="1" dirty="0">
                <a:cs typeface="Calibri"/>
              </a:rPr>
              <a:t> Hartwell on 07458079251 </a:t>
            </a:r>
          </a:p>
        </p:txBody>
      </p:sp>
      <p:pic>
        <p:nvPicPr>
          <p:cNvPr id="11" name="Picture 11" descr="A picture containing cup, coffee, table, keyboard&#10;&#10;Description automatically generated">
            <a:extLst>
              <a:ext uri="{FF2B5EF4-FFF2-40B4-BE49-F238E27FC236}">
                <a16:creationId xmlns:a16="http://schemas.microsoft.com/office/drawing/2014/main" id="{45B388EF-1D00-7B23-4B7F-F3032C3B58EB}"/>
              </a:ext>
            </a:extLst>
          </p:cNvPr>
          <p:cNvPicPr>
            <a:picLocks noChangeAspect="1"/>
          </p:cNvPicPr>
          <p:nvPr/>
        </p:nvPicPr>
        <p:blipFill>
          <a:blip r:embed="rId2"/>
          <a:stretch>
            <a:fillRect/>
          </a:stretch>
        </p:blipFill>
        <p:spPr>
          <a:xfrm>
            <a:off x="9184922" y="4587287"/>
            <a:ext cx="1206970" cy="1615722"/>
          </a:xfrm>
          <a:prstGeom prst="rect">
            <a:avLst/>
          </a:prstGeom>
        </p:spPr>
      </p:pic>
      <p:sp>
        <p:nvSpPr>
          <p:cNvPr id="13" name="Rectangle: Rounded Corners 12">
            <a:extLst>
              <a:ext uri="{FF2B5EF4-FFF2-40B4-BE49-F238E27FC236}">
                <a16:creationId xmlns:a16="http://schemas.microsoft.com/office/drawing/2014/main" id="{7E2AE19C-4571-A909-53B6-73B71D890AC7}"/>
              </a:ext>
            </a:extLst>
          </p:cNvPr>
          <p:cNvSpPr/>
          <p:nvPr/>
        </p:nvSpPr>
        <p:spPr>
          <a:xfrm>
            <a:off x="3552468" y="77413"/>
            <a:ext cx="4535657" cy="3780253"/>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cs typeface="Calibri" panose="020F0502020204030204"/>
            </a:endParaRPr>
          </a:p>
        </p:txBody>
      </p:sp>
      <p:sp>
        <p:nvSpPr>
          <p:cNvPr id="14" name="TextBox 13">
            <a:extLst>
              <a:ext uri="{FF2B5EF4-FFF2-40B4-BE49-F238E27FC236}">
                <a16:creationId xmlns:a16="http://schemas.microsoft.com/office/drawing/2014/main" id="{EBA6EC43-0728-D390-C50E-F44B0B38FD84}"/>
              </a:ext>
            </a:extLst>
          </p:cNvPr>
          <p:cNvSpPr txBox="1"/>
          <p:nvPr/>
        </p:nvSpPr>
        <p:spPr>
          <a:xfrm>
            <a:off x="4235327" y="152372"/>
            <a:ext cx="3245555" cy="3647152"/>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Arial"/>
                <a:cs typeface="Calibri"/>
              </a:rPr>
              <a:t>Safeguarding</a:t>
            </a:r>
            <a:endParaRPr lang="en-US" dirty="0">
              <a:latin typeface="Arial"/>
              <a:cs typeface="Calibri"/>
            </a:endParaRPr>
          </a:p>
          <a:p>
            <a:pPr algn="ctr"/>
            <a:endParaRPr lang="en-GB" b="1" dirty="0">
              <a:cs typeface="Calibri"/>
            </a:endParaRPr>
          </a:p>
          <a:p>
            <a:pPr algn="ctr"/>
            <a:r>
              <a:rPr lang="en-GB" sz="1300" b="1" dirty="0">
                <a:latin typeface="Arial"/>
                <a:cs typeface="Calibri"/>
              </a:rPr>
              <a:t>If you have any concerns about child protection or safeguarding please contact one of our designated child protection officers.</a:t>
            </a:r>
          </a:p>
          <a:p>
            <a:pPr algn="ctr"/>
            <a:endParaRPr lang="en-GB" sz="1300" b="1" dirty="0">
              <a:latin typeface="Arial"/>
              <a:cs typeface="Calibri"/>
            </a:endParaRPr>
          </a:p>
          <a:p>
            <a:pPr algn="ctr"/>
            <a:r>
              <a:rPr lang="en-GB" sz="1300" b="1" dirty="0">
                <a:latin typeface="Arial"/>
                <a:cs typeface="Calibri"/>
              </a:rPr>
              <a:t>Jamyn Beesley - </a:t>
            </a:r>
            <a:r>
              <a:rPr lang="en-GB" sz="1300" b="1" dirty="0">
                <a:latin typeface="Arial"/>
                <a:cs typeface="Arial"/>
              </a:rPr>
              <a:t>07495158404</a:t>
            </a:r>
          </a:p>
          <a:p>
            <a:pPr algn="ctr"/>
            <a:r>
              <a:rPr lang="en-GB" sz="1300" b="1" dirty="0">
                <a:latin typeface="Arial"/>
                <a:cs typeface="Calibri"/>
              </a:rPr>
              <a:t>Ross Fitzpatrick - </a:t>
            </a:r>
            <a:r>
              <a:rPr lang="en-GB" sz="1300" b="1" dirty="0">
                <a:latin typeface="Arial"/>
                <a:cs typeface="Arial"/>
              </a:rPr>
              <a:t>07458073270</a:t>
            </a:r>
          </a:p>
          <a:p>
            <a:pPr algn="ctr"/>
            <a:r>
              <a:rPr lang="en-GB" sz="1300" b="1" dirty="0">
                <a:latin typeface="Arial"/>
                <a:cs typeface="Calibri"/>
              </a:rPr>
              <a:t>Caroline Joy- </a:t>
            </a:r>
            <a:r>
              <a:rPr lang="en-GB" sz="1300" b="1" dirty="0">
                <a:latin typeface="Arial"/>
                <a:cs typeface="Arial"/>
              </a:rPr>
              <a:t>07458079250</a:t>
            </a:r>
          </a:p>
          <a:p>
            <a:pPr algn="ctr"/>
            <a:r>
              <a:rPr lang="en-GB" sz="1300" b="1" dirty="0">
                <a:latin typeface="Arial"/>
                <a:cs typeface="Arial"/>
              </a:rPr>
              <a:t>Rhian Hartwell - 07458079251</a:t>
            </a:r>
          </a:p>
          <a:p>
            <a:pPr algn="ctr"/>
            <a:endParaRPr lang="en-GB" sz="1300" b="1" dirty="0">
              <a:latin typeface="Arial"/>
              <a:cs typeface="Calibri"/>
            </a:endParaRPr>
          </a:p>
          <a:p>
            <a:pPr algn="ctr"/>
            <a:r>
              <a:rPr lang="en-GB" sz="1300" b="1" dirty="0">
                <a:latin typeface="Arial"/>
                <a:cs typeface="Calibri"/>
              </a:rPr>
              <a:t>Alternatively you can contact the governor in charge of safeguarding Emma Powell or the Chair of Governors Garry Hunt via the school office</a:t>
            </a:r>
          </a:p>
        </p:txBody>
      </p:sp>
      <p:sp>
        <p:nvSpPr>
          <p:cNvPr id="8" name="Rectangle: Rounded Corners 7">
            <a:extLst>
              <a:ext uri="{FF2B5EF4-FFF2-40B4-BE49-F238E27FC236}">
                <a16:creationId xmlns:a16="http://schemas.microsoft.com/office/drawing/2014/main" id="{6F3F81CC-17F8-5DE7-C9CE-F6D1C225333E}"/>
              </a:ext>
            </a:extLst>
          </p:cNvPr>
          <p:cNvSpPr/>
          <p:nvPr/>
        </p:nvSpPr>
        <p:spPr>
          <a:xfrm>
            <a:off x="175208" y="4545930"/>
            <a:ext cx="3237434" cy="2162180"/>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4C9D0422-79C3-5135-70A0-70565B0E114C}"/>
              </a:ext>
            </a:extLst>
          </p:cNvPr>
          <p:cNvSpPr txBox="1"/>
          <p:nvPr/>
        </p:nvSpPr>
        <p:spPr>
          <a:xfrm>
            <a:off x="630295" y="4788369"/>
            <a:ext cx="2328333" cy="1569660"/>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Arial"/>
                <a:cs typeface="Calibri"/>
              </a:rPr>
              <a:t>School dinners</a:t>
            </a:r>
            <a:endParaRPr lang="en-US"/>
          </a:p>
          <a:p>
            <a:pPr algn="ctr"/>
            <a:r>
              <a:rPr lang="en-GB" sz="1300" b="1" dirty="0">
                <a:cs typeface="Calibri"/>
              </a:rPr>
              <a:t>School dinners can be paid for using ParentPay. Please contact the school office if you need any help. We can also supply the free school meal forms. </a:t>
            </a:r>
          </a:p>
        </p:txBody>
      </p:sp>
      <p:sp>
        <p:nvSpPr>
          <p:cNvPr id="15" name="Rectangle: Rounded Corners 14">
            <a:extLst>
              <a:ext uri="{FF2B5EF4-FFF2-40B4-BE49-F238E27FC236}">
                <a16:creationId xmlns:a16="http://schemas.microsoft.com/office/drawing/2014/main" id="{828BB9AB-A6B9-2D32-7901-FA16E15177A4}"/>
              </a:ext>
            </a:extLst>
          </p:cNvPr>
          <p:cNvSpPr/>
          <p:nvPr/>
        </p:nvSpPr>
        <p:spPr>
          <a:xfrm>
            <a:off x="175209" y="77413"/>
            <a:ext cx="3237434" cy="2162180"/>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ectangle: Rounded Corners 16">
            <a:extLst>
              <a:ext uri="{FF2B5EF4-FFF2-40B4-BE49-F238E27FC236}">
                <a16:creationId xmlns:a16="http://schemas.microsoft.com/office/drawing/2014/main" id="{B5A9DA25-9C60-804F-1890-C3993A464B58}"/>
              </a:ext>
            </a:extLst>
          </p:cNvPr>
          <p:cNvSpPr/>
          <p:nvPr/>
        </p:nvSpPr>
        <p:spPr>
          <a:xfrm>
            <a:off x="175209" y="2306968"/>
            <a:ext cx="3237434" cy="2162180"/>
          </a:xfrm>
          <a:prstGeom prst="roundRect">
            <a:avLst/>
          </a:prstGeom>
          <a:solidFill>
            <a:srgbClr val="1A166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8" name="Picture 18">
            <a:extLst>
              <a:ext uri="{FF2B5EF4-FFF2-40B4-BE49-F238E27FC236}">
                <a16:creationId xmlns:a16="http://schemas.microsoft.com/office/drawing/2014/main" id="{3723B7FF-09FF-171F-5955-DB12012FCCE2}"/>
              </a:ext>
            </a:extLst>
          </p:cNvPr>
          <p:cNvPicPr>
            <a:picLocks noChangeAspect="1"/>
          </p:cNvPicPr>
          <p:nvPr/>
        </p:nvPicPr>
        <p:blipFill>
          <a:blip r:embed="rId3"/>
          <a:stretch>
            <a:fillRect/>
          </a:stretch>
        </p:blipFill>
        <p:spPr>
          <a:xfrm>
            <a:off x="491067" y="2569751"/>
            <a:ext cx="2602089" cy="1718499"/>
          </a:xfrm>
          <a:prstGeom prst="rect">
            <a:avLst/>
          </a:prstGeom>
        </p:spPr>
      </p:pic>
      <p:pic>
        <p:nvPicPr>
          <p:cNvPr id="19" name="Picture 19">
            <a:extLst>
              <a:ext uri="{FF2B5EF4-FFF2-40B4-BE49-F238E27FC236}">
                <a16:creationId xmlns:a16="http://schemas.microsoft.com/office/drawing/2014/main" id="{59ACE233-BC9F-7260-1025-ED564655CF3E}"/>
              </a:ext>
            </a:extLst>
          </p:cNvPr>
          <p:cNvPicPr>
            <a:picLocks noChangeAspect="1"/>
          </p:cNvPicPr>
          <p:nvPr/>
        </p:nvPicPr>
        <p:blipFill>
          <a:blip r:embed="rId4"/>
          <a:stretch>
            <a:fillRect/>
          </a:stretch>
        </p:blipFill>
        <p:spPr>
          <a:xfrm>
            <a:off x="491066" y="293158"/>
            <a:ext cx="2611497" cy="1737313"/>
          </a:xfrm>
          <a:prstGeom prst="rect">
            <a:avLst/>
          </a:prstGeom>
        </p:spPr>
      </p:pic>
    </p:spTree>
    <p:extLst>
      <p:ext uri="{BB962C8B-B14F-4D97-AF65-F5344CB8AC3E}">
        <p14:creationId xmlns:p14="http://schemas.microsoft.com/office/powerpoint/2010/main" val="4056301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d70a26b-8562-4f1f-b8c6-be3f54084d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FE1AE7A5179649922DB194CA146241" ma:contentTypeVersion="16" ma:contentTypeDescription="Create a new document." ma:contentTypeScope="" ma:versionID="23fd9b8fa02d2ab1369503fa302c0fd3">
  <xsd:schema xmlns:xsd="http://www.w3.org/2001/XMLSchema" xmlns:xs="http://www.w3.org/2001/XMLSchema" xmlns:p="http://schemas.microsoft.com/office/2006/metadata/properties" xmlns:ns3="e920a033-6d0d-4e15-9d9e-337299821617" xmlns:ns4="7d70a26b-8562-4f1f-b8c6-be3f54084d6c" targetNamespace="http://schemas.microsoft.com/office/2006/metadata/properties" ma:root="true" ma:fieldsID="eb4d9264b37a7c93f432008369240c32" ns3:_="" ns4:_="">
    <xsd:import namespace="e920a033-6d0d-4e15-9d9e-337299821617"/>
    <xsd:import namespace="7d70a26b-8562-4f1f-b8c6-be3f54084d6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0a033-6d0d-4e15-9d9e-3372998216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70a26b-8562-4f1f-b8c6-be3f54084d6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55BB6C-619A-486E-907B-4675114BAECC}">
  <ds:schemaRefs>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7d70a26b-8562-4f1f-b8c6-be3f54084d6c"/>
    <ds:schemaRef ds:uri="http://purl.org/dc/terms/"/>
    <ds:schemaRef ds:uri="e920a033-6d0d-4e15-9d9e-337299821617"/>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2EC1E93-72C9-4F3F-9816-74D3C663B478}">
  <ds:schemaRefs>
    <ds:schemaRef ds:uri="http://schemas.microsoft.com/sharepoint/v3/contenttype/forms"/>
  </ds:schemaRefs>
</ds:datastoreItem>
</file>

<file path=customXml/itemProps3.xml><?xml version="1.0" encoding="utf-8"?>
<ds:datastoreItem xmlns:ds="http://schemas.openxmlformats.org/officeDocument/2006/customXml" ds:itemID="{42FB9175-3578-490D-A1CD-E5C6E5345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20a033-6d0d-4e15-9d9e-337299821617"/>
    <ds:schemaRef ds:uri="7d70a26b-8562-4f1f-b8c6-be3f54084d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295</TotalTime>
  <Words>1077</Words>
  <Application>Microsoft Office PowerPoint</Application>
  <PresentationFormat>Widescreen</PresentationFormat>
  <Paragraphs>103</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Purcell (The Court School)</dc:creator>
  <cp:lastModifiedBy>J Beesley (The Court School)</cp:lastModifiedBy>
  <cp:revision>303</cp:revision>
  <cp:lastPrinted>2022-11-14T14:24:54Z</cp:lastPrinted>
  <dcterms:created xsi:type="dcterms:W3CDTF">2022-11-07T18:57:32Z</dcterms:created>
  <dcterms:modified xsi:type="dcterms:W3CDTF">2024-01-19T09:46:42Z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0x01010015FE1AE7A5179649922DB194CA146241</vt:lpwstr>
  </property>
  <property fmtid="{D5CDD505-2E9C-101B-9397-08002B2CF9AE}" pid="3" name="MediaServiceImageTags">
    <vt:lpwstr/>
  </property>
</Properties>
</file>